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346" r:id="rId3"/>
    <p:sldId id="348" r:id="rId4"/>
    <p:sldId id="260" r:id="rId5"/>
    <p:sldId id="349" r:id="rId6"/>
    <p:sldId id="351" r:id="rId7"/>
    <p:sldId id="390" r:id="rId8"/>
    <p:sldId id="407" r:id="rId9"/>
    <p:sldId id="408" r:id="rId10"/>
    <p:sldId id="373" r:id="rId11"/>
    <p:sldId id="265" r:id="rId12"/>
    <p:sldId id="266" r:id="rId13"/>
    <p:sldId id="267" r:id="rId14"/>
    <p:sldId id="268" r:id="rId15"/>
    <p:sldId id="269" r:id="rId16"/>
    <p:sldId id="409" r:id="rId17"/>
    <p:sldId id="271" r:id="rId18"/>
    <p:sldId id="272" r:id="rId19"/>
    <p:sldId id="273" r:id="rId20"/>
    <p:sldId id="274" r:id="rId21"/>
    <p:sldId id="275" r:id="rId22"/>
    <p:sldId id="405" r:id="rId23"/>
    <p:sldId id="391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410" r:id="rId32"/>
    <p:sldId id="382" r:id="rId33"/>
    <p:sldId id="383" r:id="rId34"/>
    <p:sldId id="384" r:id="rId35"/>
    <p:sldId id="385" r:id="rId36"/>
    <p:sldId id="386" r:id="rId37"/>
    <p:sldId id="387" r:id="rId38"/>
    <p:sldId id="392" r:id="rId39"/>
    <p:sldId id="406" r:id="rId40"/>
    <p:sldId id="396" r:id="rId41"/>
    <p:sldId id="393" r:id="rId42"/>
    <p:sldId id="415" r:id="rId43"/>
    <p:sldId id="416" r:id="rId44"/>
    <p:sldId id="411" r:id="rId45"/>
    <p:sldId id="412" r:id="rId46"/>
    <p:sldId id="413" r:id="rId47"/>
    <p:sldId id="414" r:id="rId48"/>
    <p:sldId id="394" r:id="rId49"/>
    <p:sldId id="417" r:id="rId50"/>
    <p:sldId id="288" r:id="rId51"/>
    <p:sldId id="289" r:id="rId52"/>
    <p:sldId id="290" r:id="rId53"/>
    <p:sldId id="354" r:id="rId54"/>
    <p:sldId id="291" r:id="rId55"/>
    <p:sldId id="293" r:id="rId56"/>
    <p:sldId id="296" r:id="rId57"/>
    <p:sldId id="297" r:id="rId58"/>
    <p:sldId id="298" r:id="rId59"/>
    <p:sldId id="299" r:id="rId60"/>
    <p:sldId id="300" r:id="rId61"/>
    <p:sldId id="301" r:id="rId62"/>
    <p:sldId id="343" r:id="rId63"/>
    <p:sldId id="398" r:id="rId64"/>
    <p:sldId id="358" r:id="rId65"/>
    <p:sldId id="359" r:id="rId66"/>
    <p:sldId id="360" r:id="rId67"/>
    <p:sldId id="361" r:id="rId68"/>
    <p:sldId id="362" r:id="rId69"/>
    <p:sldId id="372" r:id="rId70"/>
    <p:sldId id="365" r:id="rId71"/>
    <p:sldId id="366" r:id="rId72"/>
    <p:sldId id="367" r:id="rId73"/>
    <p:sldId id="368" r:id="rId74"/>
    <p:sldId id="369" r:id="rId75"/>
    <p:sldId id="370" r:id="rId76"/>
    <p:sldId id="39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10" d="100"/>
          <a:sy n="110" d="100"/>
        </p:scale>
        <p:origin x="16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E9FED-4A5A-440E-9ADD-96E04009DFF9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E8E53-FB47-4CBB-8CE0-B6A37821A0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3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5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3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Block3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91" y="1284144"/>
            <a:ext cx="7772400" cy="182735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IAmDrone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Intelligent Ambulance Drone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619" y="4604327"/>
            <a:ext cx="6400800" cy="1752600"/>
          </a:xfrm>
        </p:spPr>
        <p:txBody>
          <a:bodyPr>
            <a:normAutofit/>
          </a:bodyPr>
          <a:lstStyle/>
          <a:p>
            <a:pPr algn="l">
              <a:tabLst>
                <a:tab pos="914400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Madan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Puttaswamy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-         Drone TX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tabLst>
                <a:tab pos="914400" algn="l"/>
              </a:tabLst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Mudhassar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Ibrahim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Sajath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- 	  Ambulance TX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tabLst>
                <a:tab pos="914400" algn="l"/>
              </a:tabLst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Thirukumaran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Rajkumar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-        Drone RX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tabLst>
                <a:tab pos="914400" algn="l"/>
              </a:tabLst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Ymmen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Goel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	       -        </a:t>
            </a:r>
            <a:r>
              <a:rPr lang="is-I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Ambulance RX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2.4 GHz Communication Transmitter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71500" y="883376"/>
            <a:ext cx="8001000" cy="7228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900" dirty="0"/>
              <a:t>2.4 GHz TRANSMITTER </a:t>
            </a:r>
            <a:r>
              <a:rPr lang="en-US" altLang="en-US" sz="2900" dirty="0" smtClean="0"/>
              <a:t>SYSTEM DIAGRAM</a:t>
            </a:r>
            <a:endParaRPr lang="en-US" altLang="en-US" sz="2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3634"/>
            <a:ext cx="8534400" cy="44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07423" y="1121773"/>
            <a:ext cx="77724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</a:t>
            </a:r>
            <a:r>
              <a:rPr lang="en-US" altLang="en-US" sz="3200" dirty="0"/>
              <a:t>CASCADED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3200" dirty="0"/>
              <a:t>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3" y="1796551"/>
            <a:ext cx="7772400" cy="44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38150" y="1210491"/>
            <a:ext cx="7772400" cy="44849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		</a:t>
            </a:r>
            <a:r>
              <a:rPr lang="en-US" altLang="en-US" sz="3200" dirty="0"/>
              <a:t>CASCADED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3200" dirty="0"/>
              <a:t>NODE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3200" dirty="0"/>
              <a:t>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475"/>
            <a:ext cx="7620000" cy="41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04825" y="977686"/>
            <a:ext cx="7772400" cy="50295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</a:t>
            </a:r>
            <a:r>
              <a:rPr lang="en-US" altLang="en-US" sz="3200" dirty="0"/>
              <a:t>CASCADED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3200" dirty="0"/>
              <a:t>GAIN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- </a:t>
            </a:r>
            <a:r>
              <a:rPr lang="en-US" altLang="en-US" sz="3200" dirty="0"/>
              <a:t>YIELD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3200" dirty="0"/>
              <a:t>ANALYSIS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914400" y="5861530"/>
            <a:ext cx="7162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** Yield Analysis for 1000 iterations. Min. Gain = </a:t>
            </a:r>
            <a:r>
              <a:rPr lang="en-US" sz="140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2.45dB </a:t>
            </a:r>
            <a:r>
              <a:rPr lang="en-US" sz="14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and Max. Gain = </a:t>
            </a:r>
            <a:r>
              <a:rPr lang="en-US" sz="140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25.44 </a:t>
            </a:r>
            <a:r>
              <a:rPr lang="en-US" sz="14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dB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1516307"/>
            <a:ext cx="7720012" cy="42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1112518"/>
            <a:ext cx="7772400" cy="49203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 </a:t>
            </a:r>
            <a:r>
              <a:rPr lang="en-US" altLang="en-US" sz="3200" dirty="0"/>
              <a:t>CASCADED NODE POWER – YIELD ANALYSIS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46760" y="5815149"/>
            <a:ext cx="73870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** Yield Analysis for 1000 iterations. Min. Node Power = </a:t>
            </a:r>
            <a:r>
              <a:rPr lang="en-US" sz="140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3.5dB </a:t>
            </a:r>
            <a:r>
              <a:rPr lang="en-US" sz="14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and Max. Node Power = </a:t>
            </a:r>
            <a:r>
              <a:rPr lang="en-US" sz="140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26.54dB</a:t>
            </a:r>
            <a:endParaRPr lang="en-US" sz="1400" kern="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28799"/>
            <a:ext cx="6130834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Components @ 2.4 GHz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5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1139734"/>
            <a:ext cx="7772400" cy="920931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</a:t>
            </a:r>
            <a:r>
              <a:rPr lang="en-US" altLang="en-US" sz="2900" dirty="0"/>
              <a:t>LOCAL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900" dirty="0"/>
              <a:t>OSCILLATOR</a:t>
            </a: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267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05436"/>
              </p:ext>
            </p:extLst>
          </p:nvPr>
        </p:nvGraphicFramePr>
        <p:xfrm>
          <a:off x="1624149" y="3642248"/>
          <a:ext cx="6096000" cy="1859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425256648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3265428903"/>
                    </a:ext>
                  </a:extLst>
                </a:gridCol>
              </a:tblGrid>
              <a:tr h="176849">
                <a:tc>
                  <a:txBody>
                    <a:bodyPr/>
                    <a:lstStyle/>
                    <a:p>
                      <a:pPr marL="0" marR="0" lvl="0" indent="0" algn="ctr" defTabSz="457200" rtl="0" eaLnBrk="1" latinLnBrk="0" hangingPunct="1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kern="1200" dirty="0"/>
                        <a:t>PARAMETER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SPECIFICATION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46131108"/>
                  </a:ext>
                </a:extLst>
              </a:tr>
              <a:tr h="181694">
                <a:tc>
                  <a:txBody>
                    <a:bodyPr/>
                    <a:lstStyle/>
                    <a:p>
                      <a:r>
                        <a:rPr lang="en-US" sz="1900" dirty="0"/>
                        <a:t>Manufacturer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baseline="0" dirty="0"/>
                        <a:t>Linear Technology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58282272"/>
                  </a:ext>
                </a:extLst>
              </a:tr>
              <a:tr h="181694">
                <a:tc>
                  <a:txBody>
                    <a:bodyPr/>
                    <a:lstStyle/>
                    <a:p>
                      <a:r>
                        <a:rPr lang="en-US" sz="1900" dirty="0"/>
                        <a:t>Model Number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effectLst/>
                        </a:rPr>
                        <a:t>LTC6945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6722608"/>
                  </a:ext>
                </a:extLst>
              </a:tr>
              <a:tr h="181694">
                <a:tc>
                  <a:txBody>
                    <a:bodyPr/>
                    <a:lstStyle/>
                    <a:p>
                      <a:r>
                        <a:rPr lang="en-IN" sz="1900" dirty="0"/>
                        <a:t>Power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-6 to +3 dBm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66495751"/>
                  </a:ext>
                </a:extLst>
              </a:tr>
              <a:tr h="181694">
                <a:tc>
                  <a:txBody>
                    <a:bodyPr/>
                    <a:lstStyle/>
                    <a:p>
                      <a:r>
                        <a:rPr lang="en-US" sz="1900" b="1" dirty="0"/>
                        <a:t>Frequency Range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b="1" baseline="0" dirty="0"/>
                        <a:t>0.35GHz to 6 GHz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13747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5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90550" y="1137578"/>
            <a:ext cx="7772400" cy="627728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 </a:t>
            </a:r>
            <a:r>
              <a:rPr lang="en-US" altLang="en-US" sz="2900" dirty="0"/>
              <a:t>LOW</a:t>
            </a:r>
            <a:r>
              <a:rPr lang="en-US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900" dirty="0"/>
              <a:t>PASS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900" dirty="0"/>
              <a:t>FILTER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2133603"/>
            <a:ext cx="4292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36854"/>
              </p:ext>
            </p:extLst>
          </p:nvPr>
        </p:nvGraphicFramePr>
        <p:xfrm>
          <a:off x="1524000" y="3886200"/>
          <a:ext cx="6096000" cy="1894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796857457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628628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PARAMETER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SPECIFICATION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8897971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Manufacturer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Crystek Corporation 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011022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IN" sz="1900" dirty="0" smtClean="0"/>
                        <a:t>Model</a:t>
                      </a:r>
                      <a:r>
                        <a:rPr lang="en-IN" sz="1900" baseline="0" dirty="0" smtClean="0"/>
                        <a:t> number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effectLst/>
                        </a:rPr>
                        <a:t>CLPFL-0500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2353006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b="1" baseline="0" dirty="0"/>
                        <a:t>Insertion Loss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2.8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dirty="0" smtClean="0"/>
                        <a:t>dB(Nominal</a:t>
                      </a:r>
                      <a:r>
                        <a:rPr lang="en-US" sz="1900" b="1" dirty="0"/>
                        <a:t>)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481995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Frequency Range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DC to 500 MHz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91463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8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altLang="en-US" sz="2900" dirty="0"/>
              <a:t>MIXER</a:t>
            </a: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2" y="1828802"/>
            <a:ext cx="4146551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23239"/>
              </p:ext>
            </p:extLst>
          </p:nvPr>
        </p:nvGraphicFramePr>
        <p:xfrm>
          <a:off x="1524000" y="3276603"/>
          <a:ext cx="6096000" cy="26567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312683583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4204698179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PARAMETER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SPECIFICATION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2621213786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dirty="0"/>
                        <a:t>Manufacturer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effectLst/>
                        </a:rPr>
                        <a:t>Linear Technology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3712825056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dirty="0"/>
                        <a:t>Model Number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u="none" strike="noStrike" kern="1200" baseline="0" dirty="0"/>
                        <a:t>LT5579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3325675531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b="0" dirty="0"/>
                        <a:t>Conversion</a:t>
                      </a:r>
                      <a:r>
                        <a:rPr lang="en-US" sz="1900" b="0" baseline="0" dirty="0"/>
                        <a:t> </a:t>
                      </a:r>
                      <a:r>
                        <a:rPr lang="en-US" sz="1900" b="0" baseline="0" dirty="0" smtClean="0"/>
                        <a:t>Gain</a:t>
                      </a:r>
                      <a:endParaRPr lang="en-IN" sz="1900" b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b="0" u="none" strike="noStrike" kern="1200" baseline="0" dirty="0"/>
                        <a:t>1.3 dB</a:t>
                      </a:r>
                      <a:endParaRPr lang="en-IN" sz="1900" b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3992917693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dirty="0"/>
                        <a:t>P1dB(output)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10 dBm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4279290942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u="none" strike="noStrike" kern="1200" baseline="0" dirty="0"/>
                        <a:t>Output 3rd Order Intercept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27.3 dB</a:t>
                      </a:r>
                      <a:r>
                        <a:rPr lang="en-IN" sz="1900" dirty="0"/>
                        <a:t>m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3262676807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r>
                        <a:rPr lang="en-US" sz="1900" b="1" dirty="0"/>
                        <a:t>Frequency Range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tc>
                  <a:txBody>
                    <a:bodyPr/>
                    <a:lstStyle/>
                    <a:p>
                      <a:r>
                        <a:rPr lang="en-US" sz="1900" b="1" dirty="0"/>
                        <a:t>1.5 – 3.8 GHz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5" marB="45715" anchor="ctr"/>
                </a:tc>
                <a:extLst>
                  <a:ext uri="{0D108BD9-81ED-4DB2-BD59-A6C34878D82A}">
                    <a16:rowId xmlns="" xmlns:a16="http://schemas.microsoft.com/office/drawing/2014/main" val="3512497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846138"/>
            <a:ext cx="8229600" cy="1143000"/>
          </a:xfrm>
        </p:spPr>
        <p:txBody>
          <a:bodyPr/>
          <a:lstStyle/>
          <a:p>
            <a:r>
              <a:rPr lang="en-US" sz="2900" dirty="0" smtClean="0"/>
              <a:t>PROBLEM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672" y="1989138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Ambulances play an important role in the health care department. However, ambulances face the challenge of not being able to deliver medical attention on time.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Primary causes for the delay are usually unexpected road traffic or </a:t>
            </a:r>
            <a:r>
              <a:rPr lang="en-US" sz="2000" dirty="0" smtClean="0"/>
              <a:t>poor road infrastructure. 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One of the most important considerations in emergency treatment is response time.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9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 altLang="en-US" sz="2900" dirty="0"/>
              <a:t>BAND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900" dirty="0"/>
              <a:t>PASS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900" dirty="0"/>
              <a:t>FILTER</a:t>
            </a: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7" y="2144151"/>
            <a:ext cx="4705351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72436"/>
              </p:ext>
            </p:extLst>
          </p:nvPr>
        </p:nvGraphicFramePr>
        <p:xfrm>
          <a:off x="1524000" y="3657600"/>
          <a:ext cx="6096000" cy="1894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43079406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3936107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PARAMETER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/>
                        <a:t>SPECIFICATION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10184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Manufacturer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kern="1200" dirty="0" err="1" smtClean="0">
                          <a:effectLst/>
                        </a:rPr>
                        <a:t>Johanson</a:t>
                      </a:r>
                      <a:r>
                        <a:rPr lang="en-US" sz="1900" kern="1200" baseline="0" dirty="0" smtClean="0">
                          <a:effectLst/>
                        </a:rPr>
                        <a:t> Technology, Inc.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4448304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Model Number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kern="1200" dirty="0" smtClean="0">
                          <a:effectLst/>
                        </a:rPr>
                        <a:t>1810BP07B200T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5798882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b="1" baseline="0" dirty="0"/>
                        <a:t>Insertion Loss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2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dirty="0" smtClean="0"/>
                        <a:t>dB(Nominal</a:t>
                      </a:r>
                      <a:r>
                        <a:rPr lang="en-US" sz="1900" b="1" dirty="0"/>
                        <a:t>)</a:t>
                      </a:r>
                      <a:endParaRPr lang="en-IN" sz="1900" b="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7499367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Frequency Range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1.4 – 2.6 GHz</a:t>
                      </a:r>
                      <a:endParaRPr lang="en-IN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81459336"/>
                  </a:ext>
                </a:extLst>
              </a:tr>
            </a:tbl>
          </a:graphicData>
        </a:graphic>
      </p:graphicFrame>
      <p:pic>
        <p:nvPicPr>
          <p:cNvPr id="1026" name="Picture 2" descr="Image result for johanson technology 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3599"/>
            <a:ext cx="5848825" cy="92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24218" y="2608422"/>
            <a:ext cx="6591985" cy="361237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279547"/>
              </p:ext>
            </p:extLst>
          </p:nvPr>
        </p:nvGraphicFramePr>
        <p:xfrm>
          <a:off x="1443754" y="3333303"/>
          <a:ext cx="5904656" cy="30110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23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07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78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 smtClean="0"/>
                        <a:t>Model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 smtClean="0"/>
                        <a:t>SKY65006-348LF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2060249"/>
                  </a:ext>
                </a:extLst>
              </a:tr>
              <a:tr h="23078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 smtClean="0"/>
                        <a:t>Frequency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 smtClean="0"/>
                        <a:t>1.5-3.5 </a:t>
                      </a:r>
                      <a:r>
                        <a:rPr lang="en-US" sz="1800" kern="1200" dirty="0" smtClean="0"/>
                        <a:t>GHz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2916557"/>
                  </a:ext>
                </a:extLst>
              </a:tr>
              <a:tr h="6989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Low Voltage</a:t>
                      </a:r>
                      <a:r>
                        <a:rPr lang="en-US" b="1" baseline="0" dirty="0" smtClean="0"/>
                        <a:t> Positive Bias supply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3.3V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9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Low quiescent current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50mA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49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Small Signal Gain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 </a:t>
                      </a:r>
                      <a:r>
                        <a:rPr lang="en-US" b="1" dirty="0" smtClean="0"/>
                        <a:t>dB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4953">
                <a:tc>
                  <a:txBody>
                    <a:bodyPr/>
                    <a:lstStyle/>
                    <a:p>
                      <a:r>
                        <a:rPr lang="en-US" dirty="0" smtClean="0"/>
                        <a:t>P1dB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AutoShape 2" descr="Image result for SKY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KYWORKS"/>
          <p:cNvSpPr>
            <a:spLocks noChangeAspect="1" noChangeArrowheads="1"/>
          </p:cNvSpPr>
          <p:nvPr/>
        </p:nvSpPr>
        <p:spPr bwMode="auto">
          <a:xfrm>
            <a:off x="3060699" y="862031"/>
            <a:ext cx="2435225" cy="243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99" y="2175198"/>
            <a:ext cx="2514600" cy="11220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8197" y="1408377"/>
            <a:ext cx="629577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900" dirty="0" smtClean="0">
                <a:latin typeface="+mj-lt"/>
                <a:ea typeface="+mj-ea"/>
                <a:cs typeface="+mj-cs"/>
              </a:rPr>
              <a:t>POWER AMPLIFIER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3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44137" y="1384664"/>
                <a:ext cx="8447314" cy="4442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i="1" dirty="0"/>
                  <a:t>P</a:t>
                </a:r>
                <a:r>
                  <a:rPr lang="en-US" i="1" baseline="-25000" dirty="0"/>
                  <a:t>t</a:t>
                </a:r>
                <a:r>
                  <a:rPr lang="en-US" dirty="0"/>
                  <a:t> = </a:t>
                </a:r>
                <a:r>
                  <a:rPr lang="en-US" dirty="0" smtClean="0"/>
                  <a:t>21.22 </a:t>
                </a:r>
                <a:r>
                  <a:rPr lang="en-US" dirty="0" err="1"/>
                  <a:t>dBm</a:t>
                </a:r>
                <a:r>
                  <a:rPr lang="en-US" dirty="0"/>
                  <a:t>				 </a:t>
                </a:r>
                <a:r>
                  <a:rPr lang="en-US" dirty="0"/>
                  <a:t>            </a:t>
                </a:r>
                <a:r>
                  <a:rPr lang="en-US" i="1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/>
                  <a:t>1 </a:t>
                </a:r>
                <a:r>
                  <a:rPr lang="en-US" dirty="0"/>
                  <a:t>dBm</a:t>
                </a:r>
              </a:p>
              <a:p>
                <a:pPr>
                  <a:buNone/>
                </a:pPr>
                <a:r>
                  <a:rPr lang="en-US" dirty="0"/>
                  <a:t>Transmitter Antenna gain, </a:t>
                </a:r>
                <a:r>
                  <a:rPr lang="en-US" b="1" i="1" dirty="0"/>
                  <a:t>G</a:t>
                </a:r>
                <a:r>
                  <a:rPr lang="en-US" b="1" i="1" baseline="-25000" dirty="0"/>
                  <a:t>t</a:t>
                </a:r>
                <a:r>
                  <a:rPr lang="en-US" dirty="0"/>
                  <a:t> =   </a:t>
                </a:r>
                <a:r>
                  <a:rPr lang="en-US" dirty="0" smtClean="0"/>
                  <a:t>6 </a:t>
                </a:r>
                <a:r>
                  <a:rPr lang="en-US" dirty="0"/>
                  <a:t>dB</a:t>
                </a:r>
                <a:r>
                  <a:rPr lang="en-US" dirty="0"/>
                  <a:t>	</a:t>
                </a: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/>
                  <a:t>21.22 </a:t>
                </a:r>
                <a:r>
                  <a:rPr lang="en-US" dirty="0" err="1"/>
                  <a:t>dBm</a:t>
                </a:r>
                <a:endParaRPr lang="en-US" dirty="0"/>
              </a:p>
              <a:p>
                <a:pPr>
                  <a:buNone/>
                </a:pPr>
                <a:r>
                  <a:rPr lang="en-US" dirty="0"/>
                  <a:t>Receiver Antenna 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13 </a:t>
                </a:r>
                <a:r>
                  <a:rPr lang="en-US" dirty="0"/>
                  <a:t>dB</a:t>
                </a:r>
                <a:r>
                  <a:rPr lang="en-US" dirty="0"/>
                  <a:t>		</a:t>
                </a: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=(</a:t>
                </a:r>
                <a:r>
                  <a:rPr lang="en-US" dirty="0" smtClean="0"/>
                  <a:t>3.3*50m+5V*40mA+3.3V*226mA)W</a:t>
                </a:r>
                <a:endParaRPr lang="en-US" dirty="0"/>
              </a:p>
              <a:p>
                <a:pPr>
                  <a:buNone/>
                </a:pPr>
                <a:r>
                  <a:rPr lang="en-US" b="1" dirty="0"/>
                  <a:t>EIRP = P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 * G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	</a:t>
                </a:r>
                <a:r>
                  <a:rPr lang="en-US" dirty="0"/>
                  <a:t>                                                             </a:t>
                </a:r>
                <a:r>
                  <a:rPr lang="en-US" dirty="0" smtClean="0"/>
                  <a:t>=1110.8mW</a:t>
                </a:r>
                <a:endParaRPr lang="en-US" dirty="0"/>
              </a:p>
              <a:p>
                <a:r>
                  <a:rPr lang="en-US" dirty="0"/>
                  <a:t>After calculating,					  </a:t>
                </a: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𝑷𝑨𝑬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𝑷𝒐𝒖𝒕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𝑷𝒊𝒏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𝑷𝒅𝒄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n-US" sz="1400" b="1" dirty="0"/>
              </a:p>
              <a:p>
                <a:pPr>
                  <a:buNone/>
                </a:pPr>
                <a:r>
                  <a:rPr lang="en-US" b="1" dirty="0"/>
                  <a:t>EIRP =  </a:t>
                </a:r>
                <a:r>
                  <a:rPr lang="en-US" b="1" dirty="0" smtClean="0"/>
                  <a:t>27.22 </a:t>
                </a:r>
                <a:r>
                  <a:rPr lang="en-US" b="1" dirty="0"/>
                  <a:t>dBm 	</a:t>
                </a:r>
                <a:r>
                  <a:rPr lang="en-US" dirty="0"/>
                  <a:t>	                                                </a:t>
                </a:r>
              </a:p>
              <a:p>
                <a:pPr>
                  <a:buNone/>
                </a:pPr>
                <a:r>
                  <a:rPr lang="en-US" dirty="0"/>
                  <a:t>						    </a:t>
                </a:r>
                <a:r>
                  <a:rPr lang="en-US" dirty="0"/>
                  <a:t>                                        After </a:t>
                </a:r>
                <a:r>
                  <a:rPr lang="en-US" dirty="0"/>
                  <a:t>calculating, </a:t>
                </a:r>
              </a:p>
              <a:p>
                <a:pPr>
                  <a:buNone/>
                </a:pPr>
                <a:r>
                  <a:rPr lang="en-US" b="1" dirty="0"/>
                  <a:t>						     </a:t>
                </a:r>
                <a:r>
                  <a:rPr lang="en-US" b="1" dirty="0"/>
                  <a:t>                                       </a:t>
                </a:r>
                <a:r>
                  <a:rPr lang="en-US" b="1" dirty="0"/>
                  <a:t>PAE = </a:t>
                </a:r>
                <a:r>
                  <a:rPr lang="en-US" b="1" dirty="0" smtClean="0"/>
                  <a:t>11.81%</a:t>
                </a:r>
                <a:endParaRPr lang="en-US" dirty="0"/>
              </a:p>
              <a:p>
                <a:pPr>
                  <a:buNone/>
                </a:pPr>
                <a:r>
                  <a:rPr lang="en-US" dirty="0"/>
                  <a:t>f = 2.4 GHz</a:t>
                </a:r>
              </a:p>
              <a:p>
                <a:pPr>
                  <a:buNone/>
                </a:pPr>
                <a:r>
                  <a:rPr lang="en-US" dirty="0"/>
                  <a:t>c =  3*10</a:t>
                </a:r>
                <a:r>
                  <a:rPr lang="en-US" baseline="30000" dirty="0"/>
                  <a:t>8</a:t>
                </a:r>
                <a:r>
                  <a:rPr lang="en-US" dirty="0"/>
                  <a:t>  m/s                                                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/>
                  <a:t>= MDS = </a:t>
                </a:r>
                <a:r>
                  <a:rPr lang="en-US" b="1" dirty="0"/>
                  <a:t>-75 </a:t>
                </a:r>
                <a:r>
                  <a:rPr lang="en-US" b="1" dirty="0" err="1"/>
                  <a:t>dBm</a:t>
                </a:r>
                <a:r>
                  <a:rPr lang="en-US" b="1" dirty="0"/>
                  <a:t> (SNR included)</a:t>
                </a:r>
                <a:endParaRPr lang="en-US" b="1" dirty="0"/>
              </a:p>
              <a:p>
                <a:pPr>
                  <a:buNone/>
                </a:pPr>
                <a:r>
                  <a:rPr lang="en-US" dirty="0"/>
                  <a:t>                                                          </a:t>
                </a:r>
                <a:endParaRPr lang="en-US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fNam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func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>
                  <a:buNone/>
                </a:pPr>
                <a:r>
                  <a:rPr lang="en-US" b="1" dirty="0"/>
                  <a:t>Range = 5.7 Km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7" y="1384664"/>
                <a:ext cx="8447314" cy="4442883"/>
              </a:xfrm>
              <a:prstGeom prst="rect">
                <a:avLst/>
              </a:prstGeom>
              <a:blipFill rotWithShape="0">
                <a:blip r:embed="rId2"/>
                <a:stretch>
                  <a:fillRect l="-649" t="-686" r="-505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302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65714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 smtClean="0"/>
              <a:t>5.8 GHz Communication Receiver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426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2900" dirty="0"/>
              <a:t>5.8 GHz RECEIVER SYSTEM DIAGRAM</a:t>
            </a:r>
            <a:endParaRPr lang="en-US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026" name="Picture 2" descr="E:\thiru files\fall 2016\rf systems\project\scrnshts\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27263"/>
            <a:ext cx="8490857" cy="3798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94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23954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 NOISE FIGURE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6053138"/>
            <a:ext cx="5486400" cy="804862"/>
          </a:xfrm>
        </p:spPr>
        <p:txBody>
          <a:bodyPr/>
          <a:lstStyle/>
          <a:p>
            <a:r>
              <a:rPr lang="en-US" dirty="0" smtClean="0"/>
              <a:t>The RX maintains a low NF of  1.921 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050" name="Picture 2" descr="E:\thiru files\fall 2016\rf systems\project\scrnshts\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171" y="1837137"/>
            <a:ext cx="8004629" cy="4012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074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838" y="1169560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/>
              <a:t>NF</a:t>
            </a:r>
            <a:r>
              <a:rPr lang="en-US" dirty="0" smtClean="0"/>
              <a:t> </a:t>
            </a:r>
            <a:r>
              <a:rPr lang="en-US" sz="2900" b="0" dirty="0" smtClean="0"/>
              <a:t>–</a:t>
            </a:r>
            <a:r>
              <a:rPr lang="en-US" dirty="0" smtClean="0"/>
              <a:t> </a:t>
            </a:r>
            <a:r>
              <a:rPr lang="en-US" sz="2900" b="0" dirty="0" smtClean="0"/>
              <a:t>YIELD 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0838" y="6176963"/>
            <a:ext cx="5486400" cy="804862"/>
          </a:xfrm>
        </p:spPr>
        <p:txBody>
          <a:bodyPr/>
          <a:lstStyle/>
          <a:p>
            <a:r>
              <a:rPr lang="en-US" dirty="0" smtClean="0"/>
              <a:t>Cascaded NF  varies  from  1.145 dB to 8.232 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122" name="Picture 2" descr="E:\thiru files\fall 2016\rf systems\project\scrnshts\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0" y="2053370"/>
            <a:ext cx="7639050" cy="3876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7513" y="1231378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 GAIN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7513" y="6118763"/>
            <a:ext cx="5486400" cy="804862"/>
          </a:xfrm>
        </p:spPr>
        <p:txBody>
          <a:bodyPr/>
          <a:lstStyle/>
          <a:p>
            <a:r>
              <a:rPr lang="en-US" dirty="0" smtClean="0"/>
              <a:t>The Rx needs has a gain of  34.53 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074" name="Picture 2" descr="E:\thiru files\fall 2016\rf systems\project\scrnshts\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2105" y="1843314"/>
            <a:ext cx="7444695" cy="4275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53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257" y="1157684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 smtClean="0"/>
              <a:t>GAIN</a:t>
            </a:r>
            <a:r>
              <a:rPr lang="en-US" dirty="0" smtClean="0"/>
              <a:t> – </a:t>
            </a:r>
            <a:r>
              <a:rPr lang="en-US" sz="2900" b="0" dirty="0" smtClean="0"/>
              <a:t>YIELD 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7513" y="6136481"/>
            <a:ext cx="5486400" cy="804862"/>
          </a:xfrm>
        </p:spPr>
        <p:txBody>
          <a:bodyPr/>
          <a:lstStyle/>
          <a:p>
            <a:r>
              <a:rPr lang="en-US" dirty="0" smtClean="0"/>
              <a:t>Cascaded Gain stays within the limit of  16.97dB to  53.36dB.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146" name="Picture 2" descr="E:\thiru files\fall 2016\rf systems\project\scrnshts\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064" y="1955409"/>
            <a:ext cx="8112736" cy="3984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16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826" y="996573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/>
              <a:t>IP3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172200"/>
            <a:ext cx="5486400" cy="804862"/>
          </a:xfrm>
        </p:spPr>
        <p:txBody>
          <a:bodyPr/>
          <a:lstStyle/>
          <a:p>
            <a:r>
              <a:rPr lang="en-US" dirty="0" smtClean="0"/>
              <a:t>The cascaded IP3  of the Drone Receiver is  38.75 </a:t>
            </a:r>
            <a:r>
              <a:rPr lang="en-US" dirty="0" err="1" smtClean="0"/>
              <a:t>dBm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098" name="Picture 2" descr="E:\thiru files\fall 2016\rf systems\project\scrnshts\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187" y="1814732"/>
            <a:ext cx="7577613" cy="4321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2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846138"/>
            <a:ext cx="8229600" cy="1143000"/>
          </a:xfrm>
        </p:spPr>
        <p:txBody>
          <a:bodyPr/>
          <a:lstStyle/>
          <a:p>
            <a:r>
              <a:rPr lang="en-US" sz="2900" dirty="0" smtClean="0"/>
              <a:t>PROJECT DESCRIPTION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672" y="1989138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In the event of an emergency, an ambulance with a drone is dispatched to the particular location.</a:t>
            </a:r>
            <a:endParaRPr lang="en-US" sz="2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Drones are not affected by factors such as road infrastructure, traffic, etc. and can reach the victim much earlier.</a:t>
            </a:r>
            <a:endParaRPr lang="en-US" sz="2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The drone carries with itself a compact defibrillator, medication and CPR. It also has an inbuilt speaker and a video camera, whose feed can be monitored from the ambulance.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A medical personnel in the ambulance can then monitor the condition of the victim and guide a layperson next to the victim while they perform the required first aid until the ambulance arrives.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791" y="1120269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/>
              <a:t>IP3</a:t>
            </a:r>
            <a:r>
              <a:rPr lang="en-US" dirty="0" smtClean="0"/>
              <a:t> </a:t>
            </a:r>
            <a:r>
              <a:rPr lang="en-US" sz="2900" b="0" dirty="0" smtClean="0"/>
              <a:t>–</a:t>
            </a:r>
            <a:r>
              <a:rPr lang="en-US" dirty="0" smtClean="0"/>
              <a:t> </a:t>
            </a:r>
            <a:r>
              <a:rPr lang="en-US" sz="2900" b="0" dirty="0" smtClean="0"/>
              <a:t>YIELD 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319044"/>
            <a:ext cx="5486400" cy="804862"/>
          </a:xfrm>
        </p:spPr>
        <p:txBody>
          <a:bodyPr/>
          <a:lstStyle/>
          <a:p>
            <a:r>
              <a:rPr lang="en-US" dirty="0" smtClean="0"/>
              <a:t>The cascaded IP3 has large variation from 14.57dBm  to  51.6dBm.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 descr="E:\thiru files\fall 2016\rf systems\project\scrnshts\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30400"/>
            <a:ext cx="8398102" cy="4270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13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Components @ </a:t>
            </a:r>
            <a:r>
              <a:rPr lang="en-IN" dirty="0" smtClean="0"/>
              <a:t>5.8 </a:t>
            </a:r>
            <a:r>
              <a:rPr lang="en-IN" dirty="0"/>
              <a:t>GHz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7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892497"/>
            <a:ext cx="6248400" cy="1280890"/>
          </a:xfrm>
        </p:spPr>
        <p:txBody>
          <a:bodyPr/>
          <a:lstStyle/>
          <a:p>
            <a:pPr algn="ctr"/>
            <a:r>
              <a:rPr lang="en-US" sz="2900" dirty="0" smtClean="0"/>
              <a:t>CIRCULATOR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AutoShape 2" descr="Image result for circulators 2.5 gh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circulators 2.5 gh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circulators 2.5 ghz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54264"/>
              </p:ext>
            </p:extLst>
          </p:nvPr>
        </p:nvGraphicFramePr>
        <p:xfrm>
          <a:off x="1600200" y="4366754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3C40C-8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Isolation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Insertion Loss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0.3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AutoShape 8" descr="Image result for raditek"/>
          <p:cNvSpPr>
            <a:spLocks noChangeAspect="1" noChangeArrowheads="1"/>
          </p:cNvSpPr>
          <p:nvPr/>
        </p:nvSpPr>
        <p:spPr bwMode="auto">
          <a:xfrm>
            <a:off x="4495800" y="5105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E:\thiru files\fall 2016\rf systems\project\scrnshts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175657"/>
            <a:ext cx="2895600" cy="1405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4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047691"/>
              </p:ext>
            </p:extLst>
          </p:nvPr>
        </p:nvGraphicFramePr>
        <p:xfrm>
          <a:off x="1405907" y="3744933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Insertion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Loss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0.5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Noise Figure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0.5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125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3999" y="1139661"/>
            <a:ext cx="5859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BANDPASS</a:t>
            </a:r>
            <a:r>
              <a:rPr lang="en-US" sz="4400" dirty="0" smtClean="0"/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FILTER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E:\thiru files\fall 2016\rf systems\project\scrnshts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3137" y="2276083"/>
            <a:ext cx="4657725" cy="1085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4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32762"/>
              </p:ext>
            </p:extLst>
          </p:nvPr>
        </p:nvGraphicFramePr>
        <p:xfrm>
          <a:off x="1077912" y="2351314"/>
          <a:ext cx="477202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60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860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 smtClean="0"/>
                        <a:t> MAAL-011078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Gain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Noise Figure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0.6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Vdc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V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Idc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mA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46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700 – 6000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85924" y="1182097"/>
            <a:ext cx="518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+mj-lt"/>
                <a:ea typeface="+mj-ea"/>
                <a:cs typeface="+mj-cs"/>
              </a:rPr>
              <a:t>LNA</a:t>
            </a:r>
          </a:p>
        </p:txBody>
      </p:sp>
      <p:pic>
        <p:nvPicPr>
          <p:cNvPr id="6147" name="Picture 3" descr="E:\thiru files\fall 2016\rf systems\project\scrnshts\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3302548"/>
            <a:ext cx="1751067" cy="1364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24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69348"/>
              </p:ext>
            </p:extLst>
          </p:nvPr>
        </p:nvGraphicFramePr>
        <p:xfrm>
          <a:off x="457200" y="2301512"/>
          <a:ext cx="6096000" cy="3749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MR128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– 18 </a:t>
                      </a:r>
                      <a:r>
                        <a:rPr lang="en-US" dirty="0" smtClean="0"/>
                        <a:t>(GHz)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Drive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LO power(max)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353 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mW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DC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Operation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4.2V, 84mA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2107" y="1146629"/>
            <a:ext cx="5919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MIXER</a:t>
            </a:r>
            <a:r>
              <a:rPr lang="en-US" sz="4400" dirty="0" smtClean="0"/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WITH</a:t>
            </a:r>
            <a:r>
              <a:rPr lang="en-US" sz="4400" dirty="0" smtClean="0"/>
              <a:t> </a:t>
            </a:r>
            <a:r>
              <a:rPr lang="en-US" sz="2900" dirty="0">
                <a:latin typeface="+mj-lt"/>
                <a:ea typeface="+mj-ea"/>
                <a:cs typeface="+mj-cs"/>
              </a:rPr>
              <a:t>LO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10242" name="Picture 2" descr="E:\thiru files\fall 2016\rf systems\project\scrnshts\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8171" y="3460523"/>
            <a:ext cx="2133600" cy="1049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6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62" y="1022889"/>
            <a:ext cx="7086600" cy="1280890"/>
          </a:xfrm>
        </p:spPr>
        <p:txBody>
          <a:bodyPr/>
          <a:lstStyle/>
          <a:p>
            <a:pPr algn="ctr"/>
            <a:r>
              <a:rPr lang="en-US" sz="2900" dirty="0" smtClean="0"/>
              <a:t>LOW PASS FILTER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20271"/>
              </p:ext>
            </p:extLst>
          </p:nvPr>
        </p:nvGraphicFramePr>
        <p:xfrm>
          <a:off x="1528762" y="3995420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B73220M1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Insertion</a:t>
                      </a:r>
                      <a:r>
                        <a:rPr lang="en-US" baseline="0" dirty="0" smtClean="0"/>
                        <a:t> Loss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 1.5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Frequency Range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113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- 269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 MHz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 descr="E:\thiru files\fall 2016\rf systems\project\scrnshts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639060"/>
            <a:ext cx="5038725" cy="75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44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832866"/>
            <a:ext cx="6934200" cy="1280890"/>
          </a:xfrm>
        </p:spPr>
        <p:txBody>
          <a:bodyPr/>
          <a:lstStyle/>
          <a:p>
            <a:pPr algn="ctr"/>
            <a:r>
              <a:rPr lang="en-US" sz="2900" dirty="0"/>
              <a:t>IF</a:t>
            </a:r>
            <a:r>
              <a:rPr lang="en-US" dirty="0" smtClean="0"/>
              <a:t> </a:t>
            </a:r>
            <a:r>
              <a:rPr lang="en-US" sz="2900" dirty="0" smtClean="0"/>
              <a:t>AMPLIFIER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7425"/>
              </p:ext>
            </p:extLst>
          </p:nvPr>
        </p:nvGraphicFramePr>
        <p:xfrm>
          <a:off x="1638300" y="3549332"/>
          <a:ext cx="60960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LTC6420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20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</a:t>
                      </a:r>
                      <a:r>
                        <a:rPr lang="en-US" baseline="0" dirty="0" smtClean="0"/>
                        <a:t> - 850</a:t>
                      </a:r>
                      <a:r>
                        <a:rPr lang="en-US" dirty="0" smtClean="0"/>
                        <a:t> 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Pdc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240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rgbClr val="FF0000"/>
                          </a:solidFill>
                        </a:rPr>
                        <a:t>mW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Picture 2" descr="E:\thiru files\fall 2016\rf systems\project\scrnshts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0" y="2219325"/>
            <a:ext cx="3848100" cy="1104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0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814"/>
            <a:ext cx="8229600" cy="1143000"/>
          </a:xfrm>
        </p:spPr>
        <p:txBody>
          <a:bodyPr/>
          <a:lstStyle/>
          <a:p>
            <a:r>
              <a:rPr lang="en-US" sz="2900" dirty="0" smtClean="0"/>
              <a:t>HAND CALCULATIONS</a:t>
            </a:r>
            <a:endParaRPr lang="en-US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9400" y="2112963"/>
                <a:ext cx="8585200" cy="363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000" dirty="0" smtClean="0"/>
                  <a:t>Pt = 11.28 </a:t>
                </a:r>
                <a:r>
                  <a:rPr lang="en-IN" sz="2000" dirty="0" err="1" smtClean="0"/>
                  <a:t>dBm</a:t>
                </a:r>
                <a:endParaRPr lang="en-IN" sz="2000" dirty="0" smtClean="0"/>
              </a:p>
              <a:p>
                <a:r>
                  <a:rPr lang="en-IN" sz="2000" dirty="0" smtClean="0"/>
                  <a:t>Gain of Transmitter antenna = 13 </a:t>
                </a:r>
                <a:r>
                  <a:rPr lang="en-IN" sz="2000" dirty="0" err="1" smtClean="0"/>
                  <a:t>dBi</a:t>
                </a:r>
                <a:r>
                  <a:rPr lang="en-IN" sz="2000" dirty="0" smtClean="0"/>
                  <a:t> </a:t>
                </a:r>
              </a:p>
              <a:p>
                <a:r>
                  <a:rPr lang="en-IN" sz="2000" dirty="0" smtClean="0"/>
                  <a:t>Gain of the Receiver antenna = 6 </a:t>
                </a:r>
                <a:r>
                  <a:rPr lang="en-IN" sz="2000" dirty="0" err="1" smtClean="0"/>
                  <a:t>dBi</a:t>
                </a:r>
                <a:r>
                  <a:rPr lang="en-IN" sz="2000" dirty="0" smtClean="0"/>
                  <a:t> </a:t>
                </a:r>
              </a:p>
              <a:p>
                <a:r>
                  <a:rPr lang="en-IN" sz="2000" dirty="0" smtClean="0"/>
                  <a:t>EIRP = Pt * Gt = 24.28 </a:t>
                </a:r>
                <a:r>
                  <a:rPr lang="en-IN" sz="2000" dirty="0" err="1" smtClean="0"/>
                  <a:t>dBm</a:t>
                </a:r>
                <a:r>
                  <a:rPr lang="en-IN" sz="2000" dirty="0" smtClean="0"/>
                  <a:t> = 267.91 </a:t>
                </a:r>
                <a:r>
                  <a:rPr lang="en-IN" sz="2000" dirty="0" err="1" smtClean="0"/>
                  <a:t>mW</a:t>
                </a:r>
                <a:endParaRPr lang="en-IN" sz="2000" dirty="0" smtClean="0"/>
              </a:p>
              <a:p>
                <a:endParaRPr lang="en-IN" sz="2000" dirty="0" smtClean="0"/>
              </a:p>
              <a:p>
                <a:r>
                  <a:rPr lang="en-IN" sz="2000" dirty="0"/>
                  <a:t>f</a:t>
                </a:r>
                <a:r>
                  <a:rPr lang="en-IN" sz="2000" dirty="0" smtClean="0"/>
                  <a:t> = 5.4 GHz						Pin = -15 </a:t>
                </a:r>
                <a:r>
                  <a:rPr lang="en-IN" sz="2000" dirty="0" err="1" smtClean="0"/>
                  <a:t>dBm</a:t>
                </a:r>
                <a:r>
                  <a:rPr lang="en-IN" sz="2000" dirty="0" smtClean="0"/>
                  <a:t>,   Pout = 19.42 </a:t>
                </a:r>
                <a:r>
                  <a:rPr lang="en-IN" sz="2000" dirty="0" err="1" smtClean="0"/>
                  <a:t>dBm</a:t>
                </a:r>
                <a:r>
                  <a:rPr lang="en-IN" sz="2000" dirty="0" smtClean="0"/>
                  <a:t>	</a:t>
                </a:r>
              </a:p>
              <a:p>
                <a:r>
                  <a:rPr lang="en-IN" sz="2000" dirty="0" smtClean="0"/>
                  <a:t>C = 3x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8 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𝑚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000" dirty="0" smtClean="0"/>
                  <a:t>					</a:t>
                </a:r>
                <a:r>
                  <a:rPr lang="en-IN" sz="2000" dirty="0" err="1" smtClean="0"/>
                  <a:t>Pdc</a:t>
                </a:r>
                <a:r>
                  <a:rPr lang="en-IN" sz="2000" dirty="0" smtClean="0"/>
                  <a:t> = (5V x 50mA) + (4.2V x 84 mA) + 240mW</a:t>
                </a:r>
              </a:p>
              <a:p>
                <a:r>
                  <a:rPr lang="en-IN" sz="2000" dirty="0" smtClean="0"/>
                  <a:t>MDS = -83 </a:t>
                </a:r>
                <a:r>
                  <a:rPr lang="en-IN" sz="2000" dirty="0" err="1" smtClean="0"/>
                  <a:t>dBm</a:t>
                </a:r>
                <a:r>
                  <a:rPr lang="en-IN" sz="2000" dirty="0" smtClean="0"/>
                  <a:t>   					</a:t>
                </a:r>
                <a:r>
                  <a:rPr lang="en-IN" sz="2000" b="1" dirty="0" smtClean="0"/>
                  <a:t>PAE = 10.37 % </a:t>
                </a:r>
              </a:p>
              <a:p>
                <a:endParaRPr lang="en-I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+20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s-I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bg-BG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4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IN" sz="2000" dirty="0" smtClean="0"/>
                  <a:t> </a:t>
                </a:r>
              </a:p>
              <a:p>
                <a:r>
                  <a:rPr lang="en-IN" sz="2000" dirty="0" err="1" smtClean="0"/>
                  <a:t>Rmax</a:t>
                </a:r>
                <a:r>
                  <a:rPr lang="en-IN" sz="2000" dirty="0" smtClean="0"/>
                  <a:t> = 2.039 Km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2112963"/>
                <a:ext cx="8585200" cy="3630738"/>
              </a:xfrm>
              <a:prstGeom prst="rect">
                <a:avLst/>
              </a:prstGeom>
              <a:blipFill rotWithShape="0">
                <a:blip r:embed="rId2"/>
                <a:stretch>
                  <a:fillRect l="-781" t="-1008" b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7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67047"/>
            <a:ext cx="8229600" cy="1143000"/>
          </a:xfrm>
        </p:spPr>
        <p:txBody>
          <a:bodyPr/>
          <a:lstStyle/>
          <a:p>
            <a:r>
              <a:rPr lang="en-US" sz="2900" dirty="0"/>
              <a:t>BATTERY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33" y="2385059"/>
            <a:ext cx="2304334" cy="16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LiPo 11,000 3S 11.1v Battery P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07255" y="2778034"/>
            <a:ext cx="4672149" cy="3561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1246" y="4055502"/>
            <a:ext cx="3762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Lithium Polymer Battery</a:t>
            </a:r>
          </a:p>
          <a:p>
            <a:pPr algn="ctr"/>
            <a:r>
              <a:rPr lang="en-US" dirty="0" smtClean="0"/>
              <a:t>Specs: 11,000 </a:t>
            </a:r>
            <a:r>
              <a:rPr lang="en-US" dirty="0" err="1" smtClean="0"/>
              <a:t>mAh</a:t>
            </a:r>
            <a:r>
              <a:rPr lang="en-US" dirty="0" smtClean="0"/>
              <a:t>, 11.1 V</a:t>
            </a:r>
          </a:p>
          <a:p>
            <a:pPr algn="ctr"/>
            <a:r>
              <a:rPr lang="en-US" b="1" dirty="0"/>
              <a:t>Price: $249.99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5920" y="5408023"/>
            <a:ext cx="612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*Various voltage regulators and convertors will be used according to component requirements.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885" y="705920"/>
            <a:ext cx="6589199" cy="128089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SYSTEM  ARCHITECTURE</a:t>
            </a:r>
            <a:endParaRPr lang="en-US" sz="29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36" y="1971843"/>
            <a:ext cx="2641600" cy="22836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90485" y="2635633"/>
            <a:ext cx="178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5.8 </a:t>
            </a:r>
            <a:r>
              <a:rPr lang="en-US" dirty="0" smtClean="0"/>
              <a:t>GHz Channel 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35909" y="4809827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 GHz Channel</a:t>
            </a:r>
          </a:p>
        </p:txBody>
      </p:sp>
      <p:pic>
        <p:nvPicPr>
          <p:cNvPr id="1026" name="Picture 2" descr="Image result for drone ambu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66" y="4194249"/>
            <a:ext cx="2641600" cy="223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Arrow Connector 1030"/>
          <p:cNvCxnSpPr>
            <a:endCxn id="1026" idx="0"/>
          </p:cNvCxnSpPr>
          <p:nvPr/>
        </p:nvCxnSpPr>
        <p:spPr>
          <a:xfrm>
            <a:off x="7150366" y="3109857"/>
            <a:ext cx="0" cy="1084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/>
          <p:cNvCxnSpPr>
            <a:endCxn id="8" idx="2"/>
          </p:cNvCxnSpPr>
          <p:nvPr/>
        </p:nvCxnSpPr>
        <p:spPr>
          <a:xfrm flipV="1">
            <a:off x="2389845" y="4255506"/>
            <a:ext cx="9991" cy="1074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/>
          <p:cNvCxnSpPr>
            <a:endCxn id="8" idx="3"/>
          </p:cNvCxnSpPr>
          <p:nvPr/>
        </p:nvCxnSpPr>
        <p:spPr>
          <a:xfrm flipH="1">
            <a:off x="3720636" y="3109857"/>
            <a:ext cx="3429730" cy="3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/>
          <p:cNvCxnSpPr>
            <a:endCxn id="1026" idx="1"/>
          </p:cNvCxnSpPr>
          <p:nvPr/>
        </p:nvCxnSpPr>
        <p:spPr>
          <a:xfrm flipV="1">
            <a:off x="2389845" y="5309266"/>
            <a:ext cx="3439721" cy="21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2653" y="324433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buSzPct val="25000"/>
            </a:pPr>
            <a:r>
              <a:rPr lang="en-US" b="1" dirty="0" smtClean="0">
                <a:solidFill>
                  <a:schemeClr val="bg1"/>
                </a:solidFill>
                <a:cs typeface="Calibri" panose="020F0502020204030204" pitchFamily="34" charset="0"/>
                <a:sym typeface="Calibri"/>
              </a:rPr>
              <a:t>PROP</a:t>
            </a:r>
            <a:endParaRPr lang="en-US" b="1" dirty="0">
              <a:solidFill>
                <a:schemeClr val="bg1"/>
              </a:solidFill>
              <a:cs typeface="Calibri" panose="020F0502020204030204" pitchFamily="34" charset="0"/>
              <a:sym typeface="Calibri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7853"/>
              </p:ext>
            </p:extLst>
          </p:nvPr>
        </p:nvGraphicFramePr>
        <p:xfrm>
          <a:off x="148044" y="1650245"/>
          <a:ext cx="8839202" cy="5071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6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10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758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65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456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PROPERTIES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SPECIFICATION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PROJECTED</a:t>
                      </a:r>
                      <a:r>
                        <a:rPr lang="en-US" sz="1600" dirty="0">
                          <a:sym typeface="Calibri"/>
                        </a:rPr>
                        <a:t> PERFORMANCE</a:t>
                      </a:r>
                      <a:endParaRPr lang="en-US" sz="16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COMPLIANT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846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SzPct val="61111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Operating Frequency (GHz)</a:t>
                      </a:r>
                      <a:endParaRPr lang="en-US" sz="19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2.4GHz-2.5GHz</a:t>
                      </a:r>
                      <a:endParaRPr lang="en-US" sz="1900" dirty="0">
                        <a:sym typeface="Calibri"/>
                      </a:endParaRPr>
                    </a:p>
                    <a:p>
                      <a:pPr marL="0" marR="0" lvl="0" indent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kern="1200" dirty="0">
                          <a:sym typeface="Calibri"/>
                        </a:rPr>
                        <a:t>(Centre frequency 2.4 GHz)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2.4GHz-2.45GHz</a:t>
                      </a:r>
                      <a:endParaRPr lang="en-US" sz="1900" dirty="0"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500" dirty="0">
                          <a:sym typeface="Calibri"/>
                        </a:rPr>
                        <a:t>(Centre frequency 2.4</a:t>
                      </a:r>
                      <a:r>
                        <a:rPr lang="en-US" sz="1500" baseline="0" dirty="0">
                          <a:sym typeface="Calibri"/>
                        </a:rPr>
                        <a:t> </a:t>
                      </a:r>
                      <a:r>
                        <a:rPr lang="en-US" sz="1500" dirty="0">
                          <a:sym typeface="Calibri"/>
                        </a:rPr>
                        <a:t>GHz)</a:t>
                      </a:r>
                      <a:endParaRPr lang="en-US" sz="15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655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Transmitted </a:t>
                      </a:r>
                      <a:r>
                        <a:rPr lang="en-US" sz="1900" dirty="0" smtClean="0">
                          <a:sym typeface="Calibri"/>
                        </a:rPr>
                        <a:t>Power</a:t>
                      </a:r>
                      <a:endParaRPr lang="en-US" sz="1900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20 </a:t>
                      </a:r>
                      <a:r>
                        <a:rPr lang="en-US" sz="190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21.22 </a:t>
                      </a:r>
                      <a:r>
                        <a:rPr lang="en-US" sz="190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Noise </a:t>
                      </a:r>
                      <a:r>
                        <a:rPr lang="en-US" sz="1900" dirty="0" smtClean="0">
                          <a:sym typeface="Calibri"/>
                        </a:rPr>
                        <a:t>Figure (RX)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baseline="0" dirty="0" smtClean="0">
                          <a:sym typeface="Calibri"/>
                        </a:rPr>
                        <a:t>12 </a:t>
                      </a:r>
                      <a:r>
                        <a:rPr lang="en-US" sz="1900" baseline="0" dirty="0">
                          <a:sym typeface="Calibri"/>
                        </a:rPr>
                        <a:t>dB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aseline="0" dirty="0" smtClean="0">
                          <a:sym typeface="Calibri"/>
                        </a:rPr>
                        <a:t>3.495 dB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Maximum Range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5</a:t>
                      </a:r>
                      <a:r>
                        <a:rPr lang="en-US" sz="1900" baseline="0" dirty="0" smtClean="0">
                          <a:sym typeface="Calibri"/>
                        </a:rPr>
                        <a:t> </a:t>
                      </a:r>
                      <a:r>
                        <a:rPr lang="en-US" sz="1900" baseline="0" dirty="0">
                          <a:sym typeface="Calibri"/>
                        </a:rPr>
                        <a:t>km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5.7 </a:t>
                      </a:r>
                      <a:r>
                        <a:rPr lang="en-US" sz="1900" dirty="0">
                          <a:sym typeface="Calibri"/>
                        </a:rPr>
                        <a:t>Km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839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Minimum Detectable Signal</a:t>
                      </a:r>
                      <a:endParaRPr lang="en-US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-80 dBm</a:t>
                      </a:r>
                      <a:endParaRPr lang="en-US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ym typeface="Calibri"/>
                        </a:rPr>
                        <a:t>-</a:t>
                      </a:r>
                      <a:r>
                        <a:rPr lang="en-US" sz="1900" dirty="0" smtClean="0">
                          <a:sym typeface="Calibri"/>
                        </a:rPr>
                        <a:t>75</a:t>
                      </a:r>
                      <a:r>
                        <a:rPr lang="en-US" sz="1900" baseline="0" dirty="0" smtClean="0">
                          <a:sym typeface="Calibri"/>
                        </a:rPr>
                        <a:t> </a:t>
                      </a:r>
                      <a:r>
                        <a:rPr lang="en-US" sz="1900" baseline="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697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Maximum Antenna Gain(</a:t>
                      </a:r>
                      <a:r>
                        <a:rPr lang="en-US" sz="1900" dirty="0" err="1">
                          <a:sym typeface="Calibri"/>
                        </a:rPr>
                        <a:t>dBi</a:t>
                      </a:r>
                      <a:r>
                        <a:rPr lang="en-US" sz="1900" dirty="0">
                          <a:sym typeface="Calibri"/>
                        </a:rPr>
                        <a:t>)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12 </a:t>
                      </a:r>
                      <a:r>
                        <a:rPr lang="en-US" sz="1900" dirty="0">
                          <a:sym typeface="Calibri"/>
                        </a:rPr>
                        <a:t>dBi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13 </a:t>
                      </a:r>
                      <a:r>
                        <a:rPr lang="en-US" sz="1900" dirty="0">
                          <a:sym typeface="Calibri"/>
                        </a:rPr>
                        <a:t>dBi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697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latin typeface="+mn-lt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DC Power (Ambulance)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latin typeface="+mn-lt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10W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latin typeface="+mn-lt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4.5W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latin typeface="+mn-lt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7452" y="1097280"/>
            <a:ext cx="7540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</a:t>
            </a:r>
            <a:r>
              <a:rPr lang="en-US" sz="2800" dirty="0" smtClean="0"/>
              <a:t>COMPLIANCE </a:t>
            </a:r>
            <a:r>
              <a:rPr lang="en-US" sz="2800" dirty="0" smtClean="0"/>
              <a:t>MATRIX </a:t>
            </a:r>
            <a:r>
              <a:rPr lang="en-US" sz="2800" dirty="0" smtClean="0"/>
              <a:t>FOR 2.4GHz CHANNEL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926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7565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COMPLIANCE </a:t>
            </a:r>
            <a:r>
              <a:rPr lang="en-US" sz="2900" dirty="0" smtClean="0"/>
              <a:t>MATRIX </a:t>
            </a:r>
            <a:r>
              <a:rPr lang="en-US" sz="2900" dirty="0" smtClean="0"/>
              <a:t>FOR 5.8GHz CHANNEL</a:t>
            </a:r>
            <a:endParaRPr lang="en-US" sz="29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765771"/>
              </p:ext>
            </p:extLst>
          </p:nvPr>
        </p:nvGraphicFramePr>
        <p:xfrm>
          <a:off x="457200" y="1774190"/>
          <a:ext cx="8229600" cy="4582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PROPERTIES</a:t>
                      </a:r>
                      <a:endParaRPr lang="en-US" sz="18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SPECIFICATION</a:t>
                      </a:r>
                      <a:endParaRPr lang="en-US" sz="18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PROJECTED</a:t>
                      </a:r>
                      <a:r>
                        <a:rPr lang="en-US" sz="1800" dirty="0" smtClean="0">
                          <a:sym typeface="Calibri"/>
                        </a:rPr>
                        <a:t> 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COMPLIANT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Operating Frequency (GHz)</a:t>
                      </a:r>
                      <a:endParaRPr lang="en-US" sz="1800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5.725 – 5.85 GHz</a:t>
                      </a:r>
                    </a:p>
                    <a:p>
                      <a:r>
                        <a:rPr lang="en-US" dirty="0" smtClean="0"/>
                        <a:t>    </a:t>
                      </a:r>
                      <a:r>
                        <a:rPr lang="en-US" dirty="0" err="1" smtClean="0"/>
                        <a:t>fc</a:t>
                      </a:r>
                      <a:r>
                        <a:rPr lang="en-US" baseline="0" dirty="0" smtClean="0"/>
                        <a:t> = 5.8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5.725 – 5.85 GHz</a:t>
                      </a:r>
                    </a:p>
                    <a:p>
                      <a:r>
                        <a:rPr lang="en-US" dirty="0" smtClean="0"/>
                        <a:t>    </a:t>
                      </a:r>
                      <a:r>
                        <a:rPr lang="en-US" dirty="0" err="1" smtClean="0"/>
                        <a:t>fc</a:t>
                      </a:r>
                      <a:r>
                        <a:rPr lang="en-US" baseline="0" dirty="0" smtClean="0"/>
                        <a:t> = 5.8 GHz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Calibri"/>
                        </a:rPr>
                        <a:t>Transmitted Power</a:t>
                      </a:r>
                    </a:p>
                    <a:p>
                      <a:r>
                        <a:rPr lang="en-US" sz="1800" dirty="0" smtClean="0">
                          <a:sym typeface="Calibri"/>
                        </a:rPr>
                        <a:t>(</a:t>
                      </a:r>
                      <a:r>
                        <a:rPr lang="en-US" sz="1800" baseline="0" dirty="0" smtClean="0">
                          <a:sym typeface="Calibri"/>
                        </a:rPr>
                        <a:t> max allowed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24.28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Noise Figure (RX)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1.912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Maximum Range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2.039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Minimum Detectable Signal</a:t>
                      </a:r>
                      <a:endParaRPr lang="en-US" sz="18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dirty="0" smtClean="0"/>
                        <a:t>87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-83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Calibri"/>
                        </a:rPr>
                        <a:t>Maximum Antenna Gain (Rx</a:t>
                      </a:r>
                      <a:r>
                        <a:rPr lang="en-US" sz="1800" baseline="0" dirty="0" smtClean="0">
                          <a:sym typeface="Calibri"/>
                        </a:rPr>
                        <a:t> </a:t>
                      </a:r>
                      <a:r>
                        <a:rPr lang="en-US" sz="1800" dirty="0" err="1" smtClean="0">
                          <a:sym typeface="Calibri"/>
                        </a:rPr>
                        <a:t>dBi</a:t>
                      </a:r>
                      <a:r>
                        <a:rPr lang="en-US" sz="1800" dirty="0" smtClean="0">
                          <a:sym typeface="Calibri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</a:t>
                      </a:r>
                      <a:r>
                        <a:rPr lang="en-US" dirty="0" err="1" smtClean="0"/>
                        <a:t>dBi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</a:t>
                      </a:r>
                      <a:r>
                        <a:rPr lang="en-US" dirty="0" err="1" smtClean="0"/>
                        <a:t>dBi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Expected</a:t>
                      </a:r>
                      <a:r>
                        <a:rPr lang="en-US" sz="1800" baseline="0" dirty="0" smtClean="0">
                          <a:sym typeface="Calibri"/>
                        </a:rPr>
                        <a:t> DC power (TX and Rx Drone)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1.94W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799" y="716358"/>
            <a:ext cx="6589199" cy="1280890"/>
          </a:xfrm>
        </p:spPr>
        <p:txBody>
          <a:bodyPr/>
          <a:lstStyle/>
          <a:p>
            <a:r>
              <a:rPr lang="en-US" sz="2900" dirty="0"/>
              <a:t>FINANCIAL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/>
              <a:t>ANALYSIS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227692"/>
              </p:ext>
            </p:extLst>
          </p:nvPr>
        </p:nvGraphicFramePr>
        <p:xfrm>
          <a:off x="609599" y="2252362"/>
          <a:ext cx="8229600" cy="249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="" xmlns:a16="http://schemas.microsoft.com/office/drawing/2014/main" val="3239202704"/>
                    </a:ext>
                  </a:extLst>
                </a:gridCol>
                <a:gridCol w="4114800">
                  <a:extLst>
                    <a:ext uri="{9D8B030D-6E8A-4147-A177-3AD203B41FA5}">
                      <a16:colId xmlns="" xmlns:a16="http://schemas.microsoft.com/office/drawing/2014/main" val="162419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 (Approx.)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910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401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Ambulance Transceiver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$360 + $320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0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Drone</a:t>
                      </a:r>
                      <a:r>
                        <a:rPr lang="en-US" baseline="0" dirty="0" smtClean="0"/>
                        <a:t> Transceiver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$550 + $2100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53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Miscellaneous (signal processor and on</a:t>
                      </a:r>
                      <a:r>
                        <a:rPr lang="en-US" baseline="0" dirty="0" smtClean="0"/>
                        <a:t>-Board Radar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074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$8130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72316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5058907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The total cost of the product is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acceptable if its application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the ambulance taken into consideration.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1166763"/>
            <a:ext cx="8229600" cy="563562"/>
          </a:xfrm>
        </p:spPr>
        <p:txBody>
          <a:bodyPr/>
          <a:lstStyle/>
          <a:p>
            <a:pPr eaLnBrk="1" hangingPunct="1"/>
            <a:r>
              <a:rPr lang="en-US" sz="2900" dirty="0" smtClean="0"/>
              <a:t>MILESTONES</a:t>
            </a:r>
            <a:endParaRPr lang="en-US" sz="2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33400" y="1730325"/>
          <a:ext cx="8153399" cy="4937760"/>
        </p:xfrm>
        <a:graphic>
          <a:graphicData uri="http://schemas.openxmlformats.org/drawingml/2006/table">
            <a:tbl>
              <a:tblPr/>
              <a:tblGrid>
                <a:gridCol w="27385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91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91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91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468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468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6876"/>
                <a:gridCol w="746876"/>
              </a:tblGrid>
              <a:tr h="5081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Activity/Time Period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Sep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Oct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Jan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Feb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March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Analyzing</a:t>
                      </a:r>
                      <a:r>
                        <a:rPr lang="en-US" sz="120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the issues of design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System</a:t>
                      </a:r>
                      <a:r>
                        <a:rPr lang="en-US" sz="120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level design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Software</a:t>
                      </a:r>
                      <a:r>
                        <a:rPr lang="en-US" sz="120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implementation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FF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FF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FF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Testing</a:t>
                      </a:r>
                      <a:r>
                        <a:rPr lang="en-US" sz="120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and debugging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522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Fabrication of the system and implementation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Transceiver module testing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246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Final implementation with the drone</a:t>
                      </a: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4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488" y="604337"/>
            <a:ext cx="6589199" cy="1280890"/>
          </a:xfrm>
        </p:spPr>
        <p:txBody>
          <a:bodyPr/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/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0387"/>
            <a:ext cx="8686800" cy="4525963"/>
          </a:xfrm>
        </p:spPr>
        <p:txBody>
          <a:bodyPr/>
          <a:lstStyle/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The Drone covers only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2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Km against 5 Km due to limitation of low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mAH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Battery and high payload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Desired signal must be strong enough to be not affected by blocker frequencies. 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Transceiver’s placement at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drone had to be adjusted so that it does not affect its flight.</a:t>
            </a:r>
          </a:p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Sensitivity of the receiver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must be strong enough to detect the appropriate signal from the unwanted signals.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347" y="630463"/>
            <a:ext cx="6589199" cy="128089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30387"/>
            <a:ext cx="8686800" cy="4525963"/>
          </a:xfrm>
        </p:spPr>
        <p:txBody>
          <a:bodyPr/>
          <a:lstStyle/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As failure of the system can cost a life, Kaizen and six sigma process is employed to ensure not more than (3.4 defects per million).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 real life scenario with many ISM band devices is simulated to test the performance of Transceiver. </a:t>
            </a:r>
          </a:p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The Drone is attached to Defibrillator which increases its payload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128672"/>
            <a:ext cx="8610600" cy="4525963"/>
          </a:xfrm>
        </p:spPr>
        <p:txBody>
          <a:bodyPr>
            <a:normAutofit/>
          </a:bodyPr>
          <a:lstStyle/>
          <a:p>
            <a:pPr lvl="1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Health Issues :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2" indent="-342900">
              <a:lnSpc>
                <a:spcPct val="150000"/>
              </a:lnSpc>
            </a:pPr>
            <a:r>
              <a:rPr lang="en-US" sz="1800" dirty="0">
                <a:cs typeface="Arial" panose="020B0604020202020204" pitchFamily="34" charset="0"/>
              </a:rPr>
              <a:t>The </a:t>
            </a:r>
            <a:r>
              <a:rPr lang="en-US" sz="1800" b="1" dirty="0">
                <a:cs typeface="Arial" panose="020B0604020202020204" pitchFamily="34" charset="0"/>
              </a:rPr>
              <a:t>Maximum Permissible Exposure </a:t>
            </a:r>
            <a:r>
              <a:rPr lang="en-US" sz="1800" b="1" dirty="0">
                <a:cs typeface="Arial" panose="020B0604020202020204" pitchFamily="34" charset="0"/>
              </a:rPr>
              <a:t>level </a:t>
            </a:r>
            <a:r>
              <a:rPr lang="en-US" sz="1800" dirty="0">
                <a:cs typeface="Arial" panose="020B0604020202020204" pitchFamily="34" charset="0"/>
              </a:rPr>
              <a:t>set by IEEE is 2mW @ 2.4GHz and 4mW @ 5.8 GHz. The power transmitted in the form of radiation in the system is lower than the MPE.</a:t>
            </a:r>
          </a:p>
          <a:p>
            <a:pPr marL="731520" lvl="2" algn="just">
              <a:lnSpc>
                <a:spcPct val="150000"/>
              </a:lnSpc>
            </a:pPr>
            <a:r>
              <a:rPr lang="en-US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Environmental Issues </a:t>
            </a:r>
            <a:r>
              <a:rPr lang="en-US" altLang="en-US" sz="1800" b="1" dirty="0" smtClean="0">
                <a:cs typeface="Arial" panose="020B0604020202020204" pitchFamily="34" charset="0"/>
              </a:rPr>
              <a:t>:</a:t>
            </a:r>
          </a:p>
          <a:p>
            <a:pPr marL="1143000">
              <a:lnSpc>
                <a:spcPct val="150000"/>
              </a:lnSpc>
            </a:pPr>
            <a:r>
              <a:rPr lang="en-US" altLang="en-US" sz="1800" dirty="0" smtClean="0">
                <a:cs typeface="Arial" panose="020B0604020202020204" pitchFamily="34" charset="0"/>
              </a:rPr>
              <a:t>Components chosen for the system are compliant to </a:t>
            </a:r>
            <a:r>
              <a:rPr lang="en-US" altLang="en-US" sz="1800" dirty="0" err="1"/>
              <a:t>RoHS</a:t>
            </a:r>
            <a:r>
              <a:rPr lang="en-US" altLang="en-US" sz="1800" dirty="0"/>
              <a:t> (Restriction of Hazardous Substances</a:t>
            </a:r>
            <a:r>
              <a:rPr lang="en-US" altLang="en-US" sz="1800" dirty="0" smtClean="0"/>
              <a:t>) to save environment. </a:t>
            </a:r>
            <a:endParaRPr lang="en-US" sz="1800" dirty="0" smtClean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914400" lvl="2" indent="0" algn="just" eaLnBrk="1" hangingPunct="1">
              <a:lnSpc>
                <a:spcPct val="150000"/>
              </a:lnSpc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95927" y="75817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ENVIRONMENT ISSUES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233"/>
            <a:ext cx="8229600" cy="1143000"/>
          </a:xfrm>
        </p:spPr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CONSUMER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086"/>
            <a:ext cx="8229600" cy="4525963"/>
          </a:xfrm>
        </p:spPr>
        <p:txBody>
          <a:bodyPr/>
          <a:lstStyle/>
          <a:p>
            <a:pPr lvl="2" indent="-342900">
              <a:lnSpc>
                <a:spcPct val="150000"/>
              </a:lnSpc>
            </a:pPr>
            <a:r>
              <a:rPr lang="en-US" sz="1800" dirty="0">
                <a:cs typeface="Arial" panose="020B0604020202020204" pitchFamily="34" charset="0"/>
              </a:rPr>
              <a:t>There </a:t>
            </a:r>
            <a:r>
              <a:rPr lang="en-US" sz="1800" dirty="0">
                <a:cs typeface="Arial" panose="020B0604020202020204" pitchFamily="34" charset="0"/>
              </a:rPr>
              <a:t>is a possibility, albeit very low of the drones colliding with people or other objects.</a:t>
            </a:r>
          </a:p>
          <a:p>
            <a:pPr lvl="2" indent="-342900">
              <a:lnSpc>
                <a:spcPct val="150000"/>
              </a:lnSpc>
            </a:pPr>
            <a:r>
              <a:rPr lang="en-US" sz="1800" dirty="0">
                <a:cs typeface="Arial" panose="020B0604020202020204" pitchFamily="34" charset="0"/>
              </a:rPr>
              <a:t>The drones will be registered with the </a:t>
            </a:r>
            <a:r>
              <a:rPr lang="en-US" sz="1800" b="1" dirty="0">
                <a:cs typeface="Arial" panose="020B0604020202020204" pitchFamily="34" charset="0"/>
              </a:rPr>
              <a:t>Federal Aviation Administration</a:t>
            </a:r>
            <a:r>
              <a:rPr lang="en-US" sz="1800" dirty="0">
                <a:cs typeface="Arial" panose="020B0604020202020204" pitchFamily="34" charset="0"/>
              </a:rPr>
              <a:t> of the United States. </a:t>
            </a:r>
          </a:p>
          <a:p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08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8449"/>
            <a:ext cx="8229600" cy="11430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3340055"/>
            <a:ext cx="8229600" cy="1143000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8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3" y="12031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653473" y="252867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5786" y="2211154"/>
            <a:ext cx="111365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320001" y="2211154"/>
            <a:ext cx="1184402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2584993" y="2352287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2572029" y="2592202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2572029" y="2808226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2933984" y="2355170"/>
            <a:ext cx="34090" cy="19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2894151" y="2619311"/>
            <a:ext cx="37918" cy="167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Summing Junction 89"/>
          <p:cNvSpPr/>
          <p:nvPr/>
        </p:nvSpPr>
        <p:spPr>
          <a:xfrm>
            <a:off x="4228213" y="2352287"/>
            <a:ext cx="720080" cy="65095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344337" y="2211154"/>
            <a:ext cx="1152128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5537321" y="2352287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5524357" y="2592202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5524357" y="2808226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5886312" y="2355170"/>
            <a:ext cx="34090" cy="19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50307" y="2787218"/>
            <a:ext cx="5305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lowchart: Merge 96"/>
          <p:cNvSpPr/>
          <p:nvPr/>
        </p:nvSpPr>
        <p:spPr>
          <a:xfrm rot="16200000">
            <a:off x="6891624" y="2171703"/>
            <a:ext cx="909950" cy="1023196"/>
          </a:xfrm>
          <a:prstGeom prst="flowChartMer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Straight Arrow Connector 97"/>
          <p:cNvCxnSpPr>
            <a:stCxn id="83" idx="3"/>
            <a:endCxn id="84" idx="1"/>
          </p:cNvCxnSpPr>
          <p:nvPr/>
        </p:nvCxnSpPr>
        <p:spPr>
          <a:xfrm>
            <a:off x="1489442" y="2679206"/>
            <a:ext cx="8305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4" idx="3"/>
            <a:endCxn id="90" idx="2"/>
          </p:cNvCxnSpPr>
          <p:nvPr/>
        </p:nvCxnSpPr>
        <p:spPr>
          <a:xfrm flipV="1">
            <a:off x="3504403" y="2677765"/>
            <a:ext cx="723810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0" idx="6"/>
            <a:endCxn id="91" idx="1"/>
          </p:cNvCxnSpPr>
          <p:nvPr/>
        </p:nvCxnSpPr>
        <p:spPr>
          <a:xfrm>
            <a:off x="4948293" y="2677765"/>
            <a:ext cx="396044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  <a:endCxn id="97" idx="0"/>
          </p:cNvCxnSpPr>
          <p:nvPr/>
        </p:nvCxnSpPr>
        <p:spPr>
          <a:xfrm>
            <a:off x="6496465" y="2679206"/>
            <a:ext cx="338536" cy="4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lowchart: Connector 101"/>
          <p:cNvSpPr/>
          <p:nvPr/>
        </p:nvSpPr>
        <p:spPr>
          <a:xfrm>
            <a:off x="7858193" y="3797471"/>
            <a:ext cx="720080" cy="76883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Circular Arrow 102"/>
          <p:cNvSpPr/>
          <p:nvPr/>
        </p:nvSpPr>
        <p:spPr>
          <a:xfrm>
            <a:off x="7983406" y="3941487"/>
            <a:ext cx="469654" cy="485088"/>
          </a:xfrm>
          <a:prstGeom prst="circularArrow">
            <a:avLst>
              <a:gd name="adj1" fmla="val 10174"/>
              <a:gd name="adj2" fmla="val 3672248"/>
              <a:gd name="adj3" fmla="val 1980233"/>
              <a:gd name="adj4" fmla="val 10460088"/>
              <a:gd name="adj5" fmla="val 50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Flowchart: Merge 103"/>
          <p:cNvSpPr/>
          <p:nvPr/>
        </p:nvSpPr>
        <p:spPr>
          <a:xfrm rot="5400000">
            <a:off x="1575749" y="5679484"/>
            <a:ext cx="936104" cy="720080"/>
          </a:xfrm>
          <a:prstGeom prst="flowChartMer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667836" y="5567905"/>
            <a:ext cx="1124773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6796046" y="5709038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6783082" y="5948953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6783082" y="6164977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H="1">
            <a:off x="7145037" y="5711921"/>
            <a:ext cx="34090" cy="19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7109032" y="6143969"/>
            <a:ext cx="5305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lowchart: Connector 110"/>
          <p:cNvSpPr/>
          <p:nvPr/>
        </p:nvSpPr>
        <p:spPr>
          <a:xfrm>
            <a:off x="4304052" y="4178979"/>
            <a:ext cx="572233" cy="528435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Freeform 111"/>
          <p:cNvSpPr/>
          <p:nvPr/>
        </p:nvSpPr>
        <p:spPr>
          <a:xfrm>
            <a:off x="4380876" y="4333382"/>
            <a:ext cx="414753" cy="219628"/>
          </a:xfrm>
          <a:custGeom>
            <a:avLst/>
            <a:gdLst>
              <a:gd name="connsiteX0" fmla="*/ 2981 w 571017"/>
              <a:gd name="connsiteY0" fmla="*/ 290945 h 290959"/>
              <a:gd name="connsiteX1" fmla="*/ 72254 w 571017"/>
              <a:gd name="connsiteY1" fmla="*/ 0 h 290959"/>
              <a:gd name="connsiteX2" fmla="*/ 487890 w 571017"/>
              <a:gd name="connsiteY2" fmla="*/ 290945 h 290959"/>
              <a:gd name="connsiteX3" fmla="*/ 571017 w 571017"/>
              <a:gd name="connsiteY3" fmla="*/ 13854 h 290959"/>
              <a:gd name="connsiteX4" fmla="*/ 571017 w 571017"/>
              <a:gd name="connsiteY4" fmla="*/ 13854 h 290959"/>
              <a:gd name="connsiteX5" fmla="*/ 571017 w 571017"/>
              <a:gd name="connsiteY5" fmla="*/ 13854 h 29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017" h="290959">
                <a:moveTo>
                  <a:pt x="2981" y="290945"/>
                </a:moveTo>
                <a:cubicBezTo>
                  <a:pt x="-2792" y="145472"/>
                  <a:pt x="-8564" y="0"/>
                  <a:pt x="72254" y="0"/>
                </a:cubicBezTo>
                <a:cubicBezTo>
                  <a:pt x="153072" y="0"/>
                  <a:pt x="404763" y="288636"/>
                  <a:pt x="487890" y="290945"/>
                </a:cubicBezTo>
                <a:cubicBezTo>
                  <a:pt x="571017" y="293254"/>
                  <a:pt x="571017" y="13854"/>
                  <a:pt x="571017" y="13854"/>
                </a:cubicBezTo>
                <a:lnTo>
                  <a:pt x="571017" y="13854"/>
                </a:lnTo>
                <a:lnTo>
                  <a:pt x="571017" y="1385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Flowchart: Summing Junction 112"/>
          <p:cNvSpPr/>
          <p:nvPr/>
        </p:nvSpPr>
        <p:spPr>
          <a:xfrm>
            <a:off x="4244466" y="5715488"/>
            <a:ext cx="720080" cy="65095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Flowchart: Merge 113"/>
          <p:cNvSpPr/>
          <p:nvPr/>
        </p:nvSpPr>
        <p:spPr>
          <a:xfrm rot="5400000">
            <a:off x="5202652" y="5616494"/>
            <a:ext cx="936104" cy="846059"/>
          </a:xfrm>
          <a:prstGeom prst="flowChartMer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19018" y="5571472"/>
            <a:ext cx="1170423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Straight Arrow Connector 115"/>
          <p:cNvCxnSpPr>
            <a:stCxn id="111" idx="0"/>
            <a:endCxn id="90" idx="4"/>
          </p:cNvCxnSpPr>
          <p:nvPr/>
        </p:nvCxnSpPr>
        <p:spPr>
          <a:xfrm flipH="1" flipV="1">
            <a:off x="4588253" y="3003242"/>
            <a:ext cx="1916" cy="1175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5" idx="1"/>
            <a:endCxn id="114" idx="0"/>
          </p:cNvCxnSpPr>
          <p:nvPr/>
        </p:nvCxnSpPr>
        <p:spPr>
          <a:xfrm flipH="1">
            <a:off x="6093734" y="6035957"/>
            <a:ext cx="574102" cy="3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4" idx="2"/>
            <a:endCxn id="113" idx="6"/>
          </p:cNvCxnSpPr>
          <p:nvPr/>
        </p:nvCxnSpPr>
        <p:spPr>
          <a:xfrm flipH="1">
            <a:off x="4964546" y="6039524"/>
            <a:ext cx="283129" cy="1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3" idx="2"/>
          </p:cNvCxnSpPr>
          <p:nvPr/>
        </p:nvCxnSpPr>
        <p:spPr>
          <a:xfrm flipH="1" flipV="1">
            <a:off x="3938411" y="6039524"/>
            <a:ext cx="306055" cy="1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40" idx="1"/>
            <a:endCxn id="104" idx="0"/>
          </p:cNvCxnSpPr>
          <p:nvPr/>
        </p:nvCxnSpPr>
        <p:spPr>
          <a:xfrm flipH="1" flipV="1">
            <a:off x="2403841" y="6039524"/>
            <a:ext cx="420216" cy="263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4" idx="2"/>
            <a:endCxn id="115" idx="3"/>
          </p:cNvCxnSpPr>
          <p:nvPr/>
        </p:nvCxnSpPr>
        <p:spPr>
          <a:xfrm flipH="1">
            <a:off x="1489441" y="6039524"/>
            <a:ext cx="1943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677214" y="5191687"/>
            <a:ext cx="12208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76210" y="1951327"/>
            <a:ext cx="7239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PF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569750" y="1903377"/>
            <a:ext cx="7239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BPF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Elbow Connector 124"/>
          <p:cNvCxnSpPr>
            <a:stCxn id="97" idx="2"/>
            <a:endCxn id="102" idx="0"/>
          </p:cNvCxnSpPr>
          <p:nvPr/>
        </p:nvCxnSpPr>
        <p:spPr>
          <a:xfrm>
            <a:off x="7858197" y="2683301"/>
            <a:ext cx="360036" cy="111417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2" idx="6"/>
          </p:cNvCxnSpPr>
          <p:nvPr/>
        </p:nvCxnSpPr>
        <p:spPr>
          <a:xfrm>
            <a:off x="8578273" y="4181890"/>
            <a:ext cx="283088" cy="2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8861361" y="3794560"/>
            <a:ext cx="0" cy="384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8643857" y="3339226"/>
            <a:ext cx="228600" cy="458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8862638" y="3320051"/>
            <a:ext cx="190872" cy="458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062406" y="2990219"/>
            <a:ext cx="11790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ANTENNA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882914" y="5191687"/>
            <a:ext cx="7239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BPF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930073" y="4728549"/>
            <a:ext cx="6480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</a:t>
            </a:r>
            <a:endParaRPr lang="en-IN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4257772" y="1951328"/>
            <a:ext cx="677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MIXER</a:t>
            </a:r>
            <a:endParaRPr lang="en-IN" sz="1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4216476" y="6557055"/>
            <a:ext cx="7359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MIXER</a:t>
            </a:r>
            <a:endParaRPr lang="en-IN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581078" y="4030142"/>
            <a:ext cx="15310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CIRCULATOR</a:t>
            </a:r>
            <a:endParaRPr lang="en-IN" sz="1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492545" y="5330186"/>
            <a:ext cx="6011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LNA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75785" y="5055164"/>
            <a:ext cx="11136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48970" y="1776303"/>
            <a:ext cx="16002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 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175828" y="1903377"/>
            <a:ext cx="104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AMPLIFIER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/>
          </a:p>
        </p:txBody>
      </p:sp>
      <p:sp>
        <p:nvSpPr>
          <p:cNvPr id="140" name="Rectangle 139"/>
          <p:cNvSpPr/>
          <p:nvPr/>
        </p:nvSpPr>
        <p:spPr>
          <a:xfrm>
            <a:off x="2824057" y="5597790"/>
            <a:ext cx="1124773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2952267" y="5738923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2939303" y="5978838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2939303" y="6194862"/>
            <a:ext cx="723911" cy="195016"/>
          </a:xfrm>
          <a:custGeom>
            <a:avLst/>
            <a:gdLst>
              <a:gd name="connsiteX0" fmla="*/ 0 w 723911"/>
              <a:gd name="connsiteY0" fmla="*/ 166434 h 195016"/>
              <a:gd name="connsiteX1" fmla="*/ 221672 w 723911"/>
              <a:gd name="connsiteY1" fmla="*/ 179 h 195016"/>
              <a:gd name="connsiteX2" fmla="*/ 526472 w 723911"/>
              <a:gd name="connsiteY2" fmla="*/ 194143 h 195016"/>
              <a:gd name="connsiteX3" fmla="*/ 706581 w 723911"/>
              <a:gd name="connsiteY3" fmla="*/ 69452 h 195016"/>
              <a:gd name="connsiteX4" fmla="*/ 706581 w 723911"/>
              <a:gd name="connsiteY4" fmla="*/ 14034 h 19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11" h="195016">
                <a:moveTo>
                  <a:pt x="0" y="166434"/>
                </a:moveTo>
                <a:cubicBezTo>
                  <a:pt x="66963" y="80997"/>
                  <a:pt x="133927" y="-4439"/>
                  <a:pt x="221672" y="179"/>
                </a:cubicBezTo>
                <a:cubicBezTo>
                  <a:pt x="309417" y="4797"/>
                  <a:pt x="445654" y="182598"/>
                  <a:pt x="526472" y="194143"/>
                </a:cubicBezTo>
                <a:cubicBezTo>
                  <a:pt x="607290" y="205689"/>
                  <a:pt x="676563" y="99470"/>
                  <a:pt x="706581" y="69452"/>
                </a:cubicBezTo>
                <a:cubicBezTo>
                  <a:pt x="736599" y="39434"/>
                  <a:pt x="721590" y="26734"/>
                  <a:pt x="706581" y="140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3301258" y="5741806"/>
            <a:ext cx="34090" cy="19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3265253" y="6173854"/>
            <a:ext cx="5305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3007908" y="5149564"/>
            <a:ext cx="7239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BPF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Arrow Connector 146"/>
          <p:cNvCxnSpPr>
            <a:stCxn id="111" idx="4"/>
            <a:endCxn id="113" idx="0"/>
          </p:cNvCxnSpPr>
          <p:nvPr/>
        </p:nvCxnSpPr>
        <p:spPr>
          <a:xfrm>
            <a:off x="4590169" y="4707414"/>
            <a:ext cx="14337" cy="1008074"/>
          </a:xfrm>
          <a:prstGeom prst="straightConnector1">
            <a:avLst/>
          </a:prstGeo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102" idx="4"/>
            <a:endCxn id="105" idx="3"/>
          </p:cNvCxnSpPr>
          <p:nvPr/>
        </p:nvCxnSpPr>
        <p:spPr>
          <a:xfrm rot="5400000">
            <a:off x="7270597" y="5088321"/>
            <a:ext cx="1469648" cy="4256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itle 1"/>
          <p:cNvSpPr txBox="1">
            <a:spLocks/>
          </p:cNvSpPr>
          <p:nvPr/>
        </p:nvSpPr>
        <p:spPr>
          <a:xfrm>
            <a:off x="1195885" y="705920"/>
            <a:ext cx="65891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TRANSCEIVER MODULE</a:t>
            </a:r>
          </a:p>
        </p:txBody>
      </p:sp>
      <p:cxnSp>
        <p:nvCxnSpPr>
          <p:cNvPr id="4" name="Straight Arrow Connector 3"/>
          <p:cNvCxnSpPr>
            <a:stCxn id="111" idx="4"/>
            <a:endCxn id="113" idx="0"/>
          </p:cNvCxnSpPr>
          <p:nvPr/>
        </p:nvCxnSpPr>
        <p:spPr>
          <a:xfrm>
            <a:off x="4590169" y="4707414"/>
            <a:ext cx="14337" cy="10080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727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2900" dirty="0"/>
              <a:t>2.4 GHz RECEIVER </a:t>
            </a:r>
            <a:r>
              <a:rPr lang="en-US" altLang="en-US" sz="2900" dirty="0" smtClean="0"/>
              <a:t>SYSTEM DIAGRAM</a:t>
            </a:r>
            <a:endParaRPr lang="en-US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4" y="2146732"/>
            <a:ext cx="8377846" cy="392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669" y="1014017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 NOISE FIGURE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769769"/>
            <a:ext cx="5486400" cy="804862"/>
          </a:xfrm>
        </p:spPr>
        <p:txBody>
          <a:bodyPr/>
          <a:lstStyle/>
          <a:p>
            <a:r>
              <a:rPr lang="en-US" dirty="0" smtClean="0"/>
              <a:t>The RX maintains a low NF of 3.5dB.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553" b="4553"/>
          <a:stretch>
            <a:fillRect/>
          </a:stretch>
        </p:blipFill>
        <p:spPr>
          <a:xfrm>
            <a:off x="1753394" y="1654969"/>
            <a:ext cx="56372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5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49" y="1001713"/>
            <a:ext cx="6619875" cy="566738"/>
          </a:xfrm>
        </p:spPr>
        <p:txBody>
          <a:bodyPr>
            <a:normAutofit/>
          </a:bodyPr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 smtClean="0"/>
              <a:t>NOISE FIGURE</a:t>
            </a:r>
            <a:r>
              <a:rPr lang="en-US" dirty="0" smtClean="0"/>
              <a:t> - </a:t>
            </a:r>
            <a:r>
              <a:rPr lang="en-US" sz="2900" b="0" dirty="0" smtClean="0"/>
              <a:t>YIELD</a:t>
            </a:r>
            <a:r>
              <a:rPr lang="en-US" dirty="0" smtClean="0"/>
              <a:t> </a:t>
            </a:r>
            <a:r>
              <a:rPr lang="en-US" sz="2900" b="0" dirty="0" smtClean="0"/>
              <a:t>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9725" y="5916613"/>
            <a:ext cx="5486400" cy="804862"/>
          </a:xfrm>
        </p:spPr>
        <p:txBody>
          <a:bodyPr/>
          <a:lstStyle/>
          <a:p>
            <a:r>
              <a:rPr lang="en-US" dirty="0" smtClean="0"/>
              <a:t>Cascaded NF does not vary much. Range is 2.8 dB to 4.8 </a:t>
            </a:r>
            <a:r>
              <a:rPr lang="en-US" dirty="0" err="1" smtClean="0"/>
              <a:t>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223" b="8223"/>
          <a:stretch>
            <a:fillRect/>
          </a:stretch>
        </p:blipFill>
        <p:spPr>
          <a:xfrm>
            <a:off x="1449388" y="164623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813" y="1167504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 smtClean="0"/>
              <a:t>GAIN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7062" y="6053138"/>
            <a:ext cx="5486400" cy="804862"/>
          </a:xfrm>
        </p:spPr>
        <p:txBody>
          <a:bodyPr/>
          <a:lstStyle/>
          <a:p>
            <a:r>
              <a:rPr lang="en-US" dirty="0" smtClean="0"/>
              <a:t>The Rx needs a high gain of 54 </a:t>
            </a:r>
            <a:r>
              <a:rPr lang="en-US" dirty="0" err="1" smtClean="0"/>
              <a:t>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204" b="8204"/>
          <a:stretch>
            <a:fillRect/>
          </a:stretch>
        </p:blipFill>
        <p:spPr>
          <a:xfrm>
            <a:off x="1344270" y="1734242"/>
            <a:ext cx="6591985" cy="3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050" y="970559"/>
            <a:ext cx="6238875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 smtClean="0"/>
              <a:t>GAIN</a:t>
            </a:r>
            <a:r>
              <a:rPr lang="en-US" dirty="0" smtClean="0"/>
              <a:t> </a:t>
            </a:r>
            <a:r>
              <a:rPr lang="en-US" sz="2900" b="0" dirty="0"/>
              <a:t>-</a:t>
            </a:r>
            <a:r>
              <a:rPr lang="en-US" dirty="0" smtClean="0"/>
              <a:t> </a:t>
            </a:r>
            <a:r>
              <a:rPr lang="en-US" sz="2900" b="0" dirty="0" smtClean="0"/>
              <a:t>YIELD</a:t>
            </a:r>
            <a:r>
              <a:rPr lang="en-US" dirty="0" smtClean="0"/>
              <a:t> </a:t>
            </a:r>
            <a:r>
              <a:rPr lang="en-US" sz="2900" b="0" dirty="0" smtClean="0"/>
              <a:t>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3738" y="6053138"/>
            <a:ext cx="5486400" cy="804862"/>
          </a:xfrm>
        </p:spPr>
        <p:txBody>
          <a:bodyPr/>
          <a:lstStyle/>
          <a:p>
            <a:r>
              <a:rPr lang="en-US" dirty="0" smtClean="0"/>
              <a:t>Cascaded Gain stays within the limit of 45dB to 56dB.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223" b="8223"/>
          <a:stretch>
            <a:fillRect/>
          </a:stretch>
        </p:blipFill>
        <p:spPr>
          <a:xfrm>
            <a:off x="1766887" y="163790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1069579"/>
            <a:ext cx="5486400" cy="566738"/>
          </a:xfrm>
        </p:spPr>
        <p:txBody>
          <a:bodyPr/>
          <a:lstStyle/>
          <a:p>
            <a:pPr algn="ctr"/>
            <a:r>
              <a:rPr lang="en-US" sz="2900" b="0" dirty="0" smtClean="0"/>
              <a:t>CASCADED</a:t>
            </a:r>
            <a:r>
              <a:rPr lang="en-US" dirty="0" smtClean="0"/>
              <a:t> </a:t>
            </a:r>
            <a:r>
              <a:rPr lang="en-US" sz="2900" b="0" dirty="0"/>
              <a:t>IP3</a:t>
            </a:r>
            <a:r>
              <a:rPr lang="en-US" dirty="0" smtClean="0"/>
              <a:t> </a:t>
            </a:r>
            <a:r>
              <a:rPr lang="en-US" sz="2900" b="0" dirty="0"/>
              <a:t>-</a:t>
            </a:r>
            <a:r>
              <a:rPr lang="en-US" dirty="0" smtClean="0"/>
              <a:t> </a:t>
            </a:r>
            <a:r>
              <a:rPr lang="en-US" sz="2900" b="0" dirty="0" smtClean="0"/>
              <a:t>YIELD</a:t>
            </a:r>
            <a:r>
              <a:rPr lang="en-US" dirty="0" smtClean="0"/>
              <a:t> </a:t>
            </a:r>
            <a:r>
              <a:rPr lang="en-US" sz="2900" b="0" dirty="0" smtClean="0"/>
              <a:t>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53138"/>
            <a:ext cx="5486400" cy="804862"/>
          </a:xfrm>
        </p:spPr>
        <p:txBody>
          <a:bodyPr/>
          <a:lstStyle/>
          <a:p>
            <a:r>
              <a:rPr lang="en-US" dirty="0" smtClean="0"/>
              <a:t>The cascaded IP3 has large variation from 10dBm to 37 </a:t>
            </a:r>
            <a:r>
              <a:rPr lang="en-US" dirty="0" err="1" smtClean="0"/>
              <a:t>dBm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223" b="8223"/>
          <a:stretch>
            <a:fillRect/>
          </a:stretch>
        </p:blipFill>
        <p:spPr>
          <a:xfrm>
            <a:off x="1620838" y="1772842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032463"/>
            <a:ext cx="6248400" cy="1280890"/>
          </a:xfrm>
        </p:spPr>
        <p:txBody>
          <a:bodyPr/>
          <a:lstStyle/>
          <a:p>
            <a:pPr algn="ctr"/>
            <a:r>
              <a:rPr lang="en-US" sz="2900" dirty="0"/>
              <a:t>CIRCULATOR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AutoShape 2" descr="Image result for circulators 2.5 gh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circulators 2.5 gh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circulators 2.5 ghz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612"/>
              </p:ext>
            </p:extLst>
          </p:nvPr>
        </p:nvGraphicFramePr>
        <p:xfrm>
          <a:off x="1447799" y="4241800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SX-10WR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Isolation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Insertion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AutoShape 8" descr="Image result for raditek"/>
          <p:cNvSpPr>
            <a:spLocks noChangeAspect="1" noChangeArrowheads="1"/>
          </p:cNvSpPr>
          <p:nvPr/>
        </p:nvSpPr>
        <p:spPr bwMode="auto">
          <a:xfrm>
            <a:off x="4495800" y="5105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2641306"/>
            <a:ext cx="41052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018"/>
              </p:ext>
            </p:extLst>
          </p:nvPr>
        </p:nvGraphicFramePr>
        <p:xfrm>
          <a:off x="1405907" y="435610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Insertion</a:t>
                      </a:r>
                      <a:r>
                        <a:rPr lang="en-US" baseline="0" dirty="0" smtClean="0"/>
                        <a:t>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r>
                        <a:rPr lang="en-US" dirty="0" smtClean="0"/>
                        <a:t>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Noise Figure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r>
                        <a:rPr lang="en-US" dirty="0" smtClean="0"/>
                        <a:t>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07" y="2095500"/>
            <a:ext cx="3238500" cy="211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085753"/>
            <a:ext cx="5859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BANDPASS</a:t>
            </a:r>
            <a:r>
              <a:rPr lang="en-US" sz="4400" dirty="0" smtClean="0"/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FILTER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Image result for triquint qor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1" y="2571750"/>
            <a:ext cx="39147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2025"/>
              </p:ext>
            </p:extLst>
          </p:nvPr>
        </p:nvGraphicFramePr>
        <p:xfrm>
          <a:off x="1562099" y="3269091"/>
          <a:ext cx="5391150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95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5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 smtClean="0"/>
                        <a:t> BGU7224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Noise Figure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10V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</a:t>
                      </a:r>
                      <a:r>
                        <a:rPr lang="en-US" baseline="0" dirty="0" smtClean="0"/>
                        <a:t> – 2.5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66875" y="1141192"/>
            <a:ext cx="518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+mj-lt"/>
                <a:ea typeface="+mj-ea"/>
                <a:cs typeface="+mj-cs"/>
              </a:rPr>
              <a:t>LNA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5" y="3595233"/>
            <a:ext cx="1228725" cy="1412359"/>
          </a:xfrm>
          <a:prstGeom prst="rect">
            <a:avLst/>
          </a:prstGeom>
        </p:spPr>
      </p:pic>
      <p:pic>
        <p:nvPicPr>
          <p:cNvPr id="1026" name="Picture 2" descr="Image result for nx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1807192"/>
            <a:ext cx="206692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15707"/>
              </p:ext>
            </p:extLst>
          </p:nvPr>
        </p:nvGraphicFramePr>
        <p:xfrm>
          <a:off x="2181223" y="2881312"/>
          <a:ext cx="4581526" cy="3657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0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07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ML485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1.5-3.2 (GHz)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Drive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 power(max)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</a:t>
                      </a:r>
                      <a:r>
                        <a:rPr lang="en-US" baseline="0" dirty="0" smtClean="0"/>
                        <a:t>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7V,40mA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56483"/>
            <a:ext cx="1089396" cy="1089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8751" y="877242"/>
            <a:ext cx="5919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MIXER</a:t>
            </a:r>
            <a:r>
              <a:rPr lang="en-US" sz="4400" dirty="0" smtClean="0"/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WITH</a:t>
            </a:r>
            <a:r>
              <a:rPr lang="en-US" sz="4400" dirty="0" smtClean="0"/>
              <a:t> </a:t>
            </a:r>
            <a:r>
              <a:rPr lang="en-US" sz="2900" dirty="0">
                <a:latin typeface="+mj-lt"/>
                <a:ea typeface="+mj-ea"/>
                <a:cs typeface="+mj-cs"/>
              </a:rPr>
              <a:t>LO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2050" name="Picture 2" descr="Image result for triquint qor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769914"/>
            <a:ext cx="3328987" cy="98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9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7437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DRONE SPECIFICATIONS</a:t>
            </a:r>
            <a:endParaRPr lang="en-US" sz="29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893484"/>
              </p:ext>
            </p:extLst>
          </p:nvPr>
        </p:nvGraphicFramePr>
        <p:xfrm>
          <a:off x="457200" y="1843314"/>
          <a:ext cx="8229600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the drone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DJI MATRICE</a:t>
                      </a:r>
                      <a:r>
                        <a:rPr lang="en-US" baseline="0" dirty="0" smtClean="0"/>
                        <a:t> 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Maximu</a:t>
                      </a:r>
                      <a:r>
                        <a:rPr lang="en-US" baseline="0" dirty="0" smtClean="0"/>
                        <a:t>m Flight Time (with full load)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20 </a:t>
                      </a:r>
                      <a:r>
                        <a:rPr lang="en-US" baseline="0" dirty="0" smtClean="0"/>
                        <a:t>mins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Maximum Flight Time(w/o load)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 </a:t>
                      </a:r>
                      <a:r>
                        <a:rPr lang="en-US" dirty="0" smtClean="0"/>
                        <a:t>mins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Maximum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</a:t>
                      </a:r>
                      <a:r>
                        <a:rPr lang="en-US" dirty="0" smtClean="0"/>
                        <a:t>Km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Maximum payload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3600 </a:t>
                      </a:r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GPS compatible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 of the drone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1755 </a:t>
                      </a:r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 of the battery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676 </a:t>
                      </a:r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weight of the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6031 </a:t>
                      </a:r>
                      <a:r>
                        <a:rPr lang="en-US" baseline="0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Battery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11,000mAh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at </a:t>
                      </a:r>
                      <a:r>
                        <a:rPr lang="en-US" baseline="0" dirty="0" smtClean="0"/>
                        <a:t>11.1 </a:t>
                      </a:r>
                      <a:r>
                        <a:rPr lang="en-US" baseline="0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2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054593"/>
            <a:ext cx="7086600" cy="1280890"/>
          </a:xfrm>
        </p:spPr>
        <p:txBody>
          <a:bodyPr/>
          <a:lstStyle/>
          <a:p>
            <a:pPr algn="ctr"/>
            <a:r>
              <a:rPr lang="en-US" sz="2900" dirty="0" smtClean="0"/>
              <a:t>LOW PASS FILTER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04110"/>
              </p:ext>
            </p:extLst>
          </p:nvPr>
        </p:nvGraphicFramePr>
        <p:xfrm>
          <a:off x="1447800" y="3992245"/>
          <a:ext cx="6096000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051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BLP-150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Insertion</a:t>
                      </a:r>
                      <a:r>
                        <a:rPr lang="en-US" baseline="0" dirty="0" smtClean="0"/>
                        <a:t> Loss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 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Image result for mini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25725"/>
            <a:ext cx="4114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92360"/>
            <a:ext cx="6934200" cy="1280890"/>
          </a:xfrm>
        </p:spPr>
        <p:txBody>
          <a:bodyPr/>
          <a:lstStyle/>
          <a:p>
            <a:pPr algn="ctr"/>
            <a:r>
              <a:rPr lang="en-US" sz="2900" dirty="0"/>
              <a:t>IF</a:t>
            </a:r>
            <a:r>
              <a:rPr lang="en-US" dirty="0" smtClean="0"/>
              <a:t> </a:t>
            </a:r>
            <a:r>
              <a:rPr lang="en-US" sz="2900" dirty="0" smtClean="0"/>
              <a:t>AMPLIFIER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738379"/>
              </p:ext>
            </p:extLst>
          </p:nvPr>
        </p:nvGraphicFramePr>
        <p:xfrm>
          <a:off x="1638300" y="3726815"/>
          <a:ext cx="60960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BGA7351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50-500 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16.5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Vdc,Idc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V, 3 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663882"/>
            <a:ext cx="2423525" cy="1960063"/>
          </a:xfrm>
          <a:prstGeom prst="rect">
            <a:avLst/>
          </a:prstGeom>
        </p:spPr>
      </p:pic>
      <p:pic>
        <p:nvPicPr>
          <p:cNvPr id="7" name="Picture 2" descr="Image result for nx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50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7964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HAND CALCULATIONS</a:t>
            </a:r>
            <a:endParaRPr lang="en-US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14400" y="1969079"/>
                <a:ext cx="8077200" cy="4996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 smtClean="0"/>
                  <a:t>P</a:t>
                </a:r>
                <a:r>
                  <a:rPr lang="en-US" baseline="-25000" dirty="0"/>
                  <a:t>t</a:t>
                </a:r>
                <a:r>
                  <a:rPr lang="en-US" dirty="0"/>
                  <a:t> = </a:t>
                </a:r>
                <a:r>
                  <a:rPr lang="en-US" dirty="0" smtClean="0"/>
                  <a:t>21.22 </a:t>
                </a:r>
                <a:r>
                  <a:rPr lang="en-US" dirty="0"/>
                  <a:t>dBm			</a:t>
                </a: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 smtClean="0"/>
                  <a:t>-39 </a:t>
                </a:r>
                <a:r>
                  <a:rPr lang="en-US" dirty="0"/>
                  <a:t>dBm</a:t>
                </a:r>
              </a:p>
              <a:p>
                <a:pPr>
                  <a:buNone/>
                </a:pPr>
                <a:r>
                  <a:rPr lang="en-US" dirty="0"/>
                  <a:t>Transmitter Antenna gain, </a:t>
                </a:r>
                <a:r>
                  <a:rPr lang="en-US" b="1" i="1" dirty="0"/>
                  <a:t>G</a:t>
                </a:r>
                <a:r>
                  <a:rPr lang="en-US" b="1" i="1" baseline="-25000" dirty="0"/>
                  <a:t>t</a:t>
                </a:r>
                <a:r>
                  <a:rPr lang="en-US" dirty="0"/>
                  <a:t> =  </a:t>
                </a:r>
                <a:r>
                  <a:rPr lang="en-US" dirty="0" smtClean="0"/>
                  <a:t>6 </a:t>
                </a:r>
                <a:r>
                  <a:rPr lang="en-US" dirty="0"/>
                  <a:t>dB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</a:rPr>
                      <m:t>out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 smtClean="0"/>
                  <a:t>16.5 </a:t>
                </a:r>
                <a:r>
                  <a:rPr lang="en-US" dirty="0"/>
                  <a:t>dBm</a:t>
                </a:r>
              </a:p>
              <a:p>
                <a:pPr>
                  <a:buNone/>
                </a:pPr>
                <a:r>
                  <a:rPr lang="en-US" dirty="0"/>
                  <a:t>Receiver Antenna 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13 </a:t>
                </a:r>
                <a:r>
                  <a:rPr lang="en-US" dirty="0"/>
                  <a:t>d</a:t>
                </a:r>
                <a:r>
                  <a:rPr lang="en-US" dirty="0" smtClean="0"/>
                  <a:t>B	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𝐝𝐜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 </a:t>
                </a:r>
                <a:r>
                  <a:rPr lang="en-US" b="1" dirty="0" smtClean="0"/>
                  <a:t>10*110+7*40+5*3*2 </a:t>
                </a:r>
                <a:r>
                  <a:rPr lang="en-US" b="1" dirty="0" err="1" smtClean="0"/>
                  <a:t>mW</a:t>
                </a:r>
                <a:endParaRPr lang="en-US" b="1" dirty="0"/>
              </a:p>
              <a:p>
                <a:r>
                  <a:rPr lang="en-US" b="1" dirty="0"/>
                  <a:t>EIRP = P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 * G</a:t>
                </a:r>
                <a:r>
                  <a:rPr lang="en-US" b="1" baseline="-25000" dirty="0"/>
                  <a:t>t</a:t>
                </a:r>
                <a:r>
                  <a:rPr lang="en-US" dirty="0"/>
                  <a:t>	</a:t>
                </a:r>
                <a:r>
                  <a:rPr lang="en-US" dirty="0" smtClean="0"/>
                  <a:t>			    				  = 1.5 W                                                              </a:t>
                </a:r>
                <a:endParaRPr lang="en-US" dirty="0"/>
              </a:p>
              <a:p>
                <a:r>
                  <a:rPr lang="en-US" dirty="0"/>
                  <a:t>After calculating,			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𝑷𝑨𝑬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𝑷𝒐𝒖𝒕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𝑷𝒊𝒏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𝑷𝒅𝒄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n-US" sz="1400" b="1" dirty="0"/>
              </a:p>
              <a:p>
                <a:pPr>
                  <a:buNone/>
                </a:pPr>
                <a:r>
                  <a:rPr lang="en-US" b="1" dirty="0"/>
                  <a:t>EIRP =  </a:t>
                </a:r>
                <a:r>
                  <a:rPr lang="en-US" b="1" dirty="0" smtClean="0"/>
                  <a:t>27.22 </a:t>
                </a:r>
                <a:r>
                  <a:rPr lang="en-US" b="1" dirty="0" err="1"/>
                  <a:t>dBm</a:t>
                </a:r>
                <a:r>
                  <a:rPr lang="en-US" b="1" dirty="0"/>
                  <a:t> </a:t>
                </a:r>
                <a:r>
                  <a:rPr lang="en-US" b="1" dirty="0" smtClean="0"/>
                  <a:t>(527.22 </a:t>
                </a:r>
                <a:r>
                  <a:rPr lang="en-US" b="1" dirty="0" err="1" smtClean="0"/>
                  <a:t>mW</a:t>
                </a:r>
                <a:r>
                  <a:rPr lang="en-US" b="1" dirty="0" smtClean="0"/>
                  <a:t>)</a:t>
                </a:r>
                <a:r>
                  <a:rPr lang="en-US" dirty="0"/>
                  <a:t>		                                                </a:t>
                </a:r>
              </a:p>
              <a:p>
                <a:pPr>
                  <a:buNone/>
                </a:pPr>
                <a:r>
                  <a:rPr lang="en-US" dirty="0"/>
                  <a:t>					</a:t>
                </a:r>
                <a:r>
                  <a:rPr lang="en-US" dirty="0" smtClean="0"/>
                  <a:t>				After </a:t>
                </a:r>
                <a:r>
                  <a:rPr lang="en-US" dirty="0"/>
                  <a:t>calculating, </a:t>
                </a:r>
              </a:p>
              <a:p>
                <a:pPr>
                  <a:buNone/>
                </a:pPr>
                <a:r>
                  <a:rPr lang="en-US" b="1" dirty="0"/>
                  <a:t>						</a:t>
                </a:r>
                <a:r>
                  <a:rPr lang="en-US" b="1" dirty="0" smtClean="0"/>
                  <a:t>			PAE </a:t>
                </a:r>
                <a:r>
                  <a:rPr lang="en-US" b="1" dirty="0"/>
                  <a:t>= </a:t>
                </a:r>
                <a:r>
                  <a:rPr lang="en-US" b="1" dirty="0" smtClean="0"/>
                  <a:t>3.2%</a:t>
                </a:r>
                <a:endParaRPr lang="en-US" dirty="0"/>
              </a:p>
              <a:p>
                <a:pPr>
                  <a:buNone/>
                </a:pPr>
                <a:r>
                  <a:rPr lang="en-US" dirty="0"/>
                  <a:t>f = </a:t>
                </a:r>
                <a:r>
                  <a:rPr lang="en-US" dirty="0" smtClean="0"/>
                  <a:t>2.4  </a:t>
                </a:r>
                <a:r>
                  <a:rPr lang="en-US" dirty="0"/>
                  <a:t>GHz</a:t>
                </a:r>
              </a:p>
              <a:p>
                <a:pPr>
                  <a:buNone/>
                </a:pPr>
                <a:r>
                  <a:rPr lang="en-US" dirty="0"/>
                  <a:t>c =  </a:t>
                </a:r>
                <a:r>
                  <a:rPr lang="en-US" dirty="0" smtClean="0"/>
                  <a:t>3*10</a:t>
                </a:r>
                <a:r>
                  <a:rPr lang="en-US" baseline="30000" dirty="0" smtClean="0"/>
                  <a:t>8</a:t>
                </a:r>
                <a:r>
                  <a:rPr lang="en-US" dirty="0" smtClean="0"/>
                  <a:t>  m/s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MDS = </a:t>
                </a:r>
                <a:r>
                  <a:rPr lang="en-US" b="1" dirty="0" smtClean="0"/>
                  <a:t>-75 </a:t>
                </a:r>
                <a:r>
                  <a:rPr lang="en-US" b="1" dirty="0" err="1" smtClean="0"/>
                  <a:t>dBm</a:t>
                </a:r>
                <a:r>
                  <a:rPr lang="en-US" b="1" dirty="0" smtClean="0"/>
                  <a:t> (SNR included)</a:t>
                </a:r>
                <a:endParaRPr lang="en-US" b="1" dirty="0"/>
              </a:p>
              <a:p>
                <a:pPr>
                  <a:buNone/>
                </a:pPr>
                <a:r>
                  <a:rPr lang="en-US" dirty="0" smtClean="0"/>
                  <a:t>                                                          </a:t>
                </a:r>
                <a:endParaRPr lang="en-US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fNam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func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 smtClean="0"/>
              </a:p>
              <a:p>
                <a:pPr>
                  <a:buNone/>
                </a:pPr>
                <a:r>
                  <a:rPr lang="en-US" b="1" dirty="0" smtClean="0"/>
                  <a:t>Range = 5.7 Km</a:t>
                </a:r>
              </a:p>
              <a:p>
                <a:pPr>
                  <a:buNone/>
                </a:pPr>
                <a:endParaRPr lang="en-US" b="1" dirty="0"/>
              </a:p>
              <a:p>
                <a:pPr>
                  <a:buNone/>
                </a:pPr>
                <a:r>
                  <a:rPr lang="en-US" dirty="0"/>
                  <a:t>								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69079"/>
                <a:ext cx="8077200" cy="4996881"/>
              </a:xfrm>
              <a:prstGeom prst="rect">
                <a:avLst/>
              </a:prstGeom>
              <a:blipFill>
                <a:blip r:embed="rId2"/>
                <a:stretch>
                  <a:fillRect l="-604" t="-610" r="-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2653" y="324433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buSzPct val="25000"/>
            </a:pPr>
            <a:r>
              <a:rPr lang="en-US" b="1" dirty="0" smtClean="0">
                <a:solidFill>
                  <a:schemeClr val="bg1"/>
                </a:solidFill>
                <a:cs typeface="Calibri" panose="020F0502020204030204" pitchFamily="34" charset="0"/>
                <a:sym typeface="Calibri"/>
              </a:rPr>
              <a:t>PROP</a:t>
            </a:r>
            <a:endParaRPr lang="en-US" b="1" dirty="0">
              <a:solidFill>
                <a:schemeClr val="bg1"/>
              </a:solidFill>
              <a:cs typeface="Calibri" panose="020F0502020204030204" pitchFamily="34" charset="0"/>
              <a:sym typeface="Calibri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611948"/>
              </p:ext>
            </p:extLst>
          </p:nvPr>
        </p:nvGraphicFramePr>
        <p:xfrm>
          <a:off x="148044" y="1954907"/>
          <a:ext cx="8839202" cy="44014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6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10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758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65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456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PROPERTIES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SPECIFICATION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PROJECTED</a:t>
                      </a:r>
                      <a:r>
                        <a:rPr lang="en-US" sz="1600" dirty="0">
                          <a:sym typeface="Calibri"/>
                        </a:rPr>
                        <a:t> PERFORMANCE</a:t>
                      </a:r>
                      <a:endParaRPr lang="en-US" sz="16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kern="1200" dirty="0">
                          <a:sym typeface="Calibri"/>
                        </a:rPr>
                        <a:t>COMPLIANT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846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SzPct val="61111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Operating Frequency (GHz)</a:t>
                      </a:r>
                      <a:endParaRPr lang="en-US" sz="19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2.4GHz-2.45GHz</a:t>
                      </a:r>
                      <a:endParaRPr lang="en-US" sz="1900" dirty="0">
                        <a:sym typeface="Calibri"/>
                      </a:endParaRPr>
                    </a:p>
                    <a:p>
                      <a:pPr marL="0" marR="0" lvl="0" indent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kern="1200" dirty="0">
                          <a:sym typeface="Calibri"/>
                        </a:rPr>
                        <a:t>(Centre frequency 2.4 GHz)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2.35GHz-2.45GHz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500" dirty="0">
                          <a:sym typeface="Calibri"/>
                        </a:rPr>
                        <a:t>(Centre frequency 2.4</a:t>
                      </a:r>
                      <a:r>
                        <a:rPr lang="en-US" sz="1500" baseline="0" dirty="0">
                          <a:sym typeface="Calibri"/>
                        </a:rPr>
                        <a:t> </a:t>
                      </a:r>
                      <a:r>
                        <a:rPr lang="en-US" sz="1500" dirty="0">
                          <a:sym typeface="Calibri"/>
                        </a:rPr>
                        <a:t>GHz)</a:t>
                      </a:r>
                      <a:endParaRPr lang="en-US" sz="15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655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Transmitted </a:t>
                      </a:r>
                      <a:r>
                        <a:rPr lang="en-US" sz="1900" dirty="0" smtClean="0">
                          <a:sym typeface="Calibri"/>
                        </a:rPr>
                        <a:t>Power</a:t>
                      </a:r>
                      <a:endParaRPr lang="en-US" sz="1900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20 </a:t>
                      </a:r>
                      <a:r>
                        <a:rPr lang="en-US" sz="190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21.22 </a:t>
                      </a:r>
                      <a:r>
                        <a:rPr lang="en-US" sz="190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Noise </a:t>
                      </a:r>
                      <a:r>
                        <a:rPr lang="en-US" sz="1900" dirty="0" smtClean="0">
                          <a:sym typeface="Calibri"/>
                        </a:rPr>
                        <a:t>Figure (RX)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baseline="0" dirty="0" smtClean="0">
                          <a:sym typeface="Calibri"/>
                        </a:rPr>
                        <a:t>12 </a:t>
                      </a:r>
                      <a:r>
                        <a:rPr lang="en-US" sz="1900" baseline="0" dirty="0">
                          <a:sym typeface="Calibri"/>
                        </a:rPr>
                        <a:t>dB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baseline="0" dirty="0" smtClean="0">
                          <a:sym typeface="Calibri"/>
                        </a:rPr>
                        <a:t>3.495 dB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Maximum Range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5</a:t>
                      </a:r>
                      <a:r>
                        <a:rPr lang="en-US" sz="1900" baseline="0" dirty="0" smtClean="0">
                          <a:sym typeface="Calibri"/>
                        </a:rPr>
                        <a:t> </a:t>
                      </a:r>
                      <a:r>
                        <a:rPr lang="en-US" sz="1900" baseline="0" dirty="0">
                          <a:sym typeface="Calibri"/>
                        </a:rPr>
                        <a:t>km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5.7 </a:t>
                      </a:r>
                      <a:r>
                        <a:rPr lang="en-US" sz="1900" dirty="0">
                          <a:sym typeface="Calibri"/>
                        </a:rPr>
                        <a:t>Km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839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Minimum Detectable Signal</a:t>
                      </a:r>
                      <a:endParaRPr lang="en-US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-80 dBm</a:t>
                      </a:r>
                      <a:endParaRPr lang="en-US" sz="19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ym typeface="Calibri"/>
                        </a:rPr>
                        <a:t>-</a:t>
                      </a:r>
                      <a:r>
                        <a:rPr lang="en-US" sz="1900" dirty="0" smtClean="0">
                          <a:sym typeface="Calibri"/>
                        </a:rPr>
                        <a:t>75</a:t>
                      </a:r>
                      <a:r>
                        <a:rPr lang="en-US" sz="1900" baseline="0" dirty="0" smtClean="0">
                          <a:sym typeface="Calibri"/>
                        </a:rPr>
                        <a:t> </a:t>
                      </a:r>
                      <a:r>
                        <a:rPr lang="en-US" sz="1900" baseline="0" dirty="0">
                          <a:sym typeface="Calibri"/>
                        </a:rPr>
                        <a:t>dBm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697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>
                          <a:sym typeface="Calibri"/>
                        </a:rPr>
                        <a:t>Maximum Antenna Gain(</a:t>
                      </a:r>
                      <a:r>
                        <a:rPr lang="en-US" sz="1900" dirty="0" err="1">
                          <a:sym typeface="Calibri"/>
                        </a:rPr>
                        <a:t>dBi</a:t>
                      </a:r>
                      <a:r>
                        <a:rPr lang="en-US" sz="1900" dirty="0">
                          <a:sym typeface="Calibri"/>
                        </a:rPr>
                        <a:t>)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12 </a:t>
                      </a:r>
                      <a:r>
                        <a:rPr lang="en-US" sz="1900" dirty="0">
                          <a:sym typeface="Calibri"/>
                        </a:rPr>
                        <a:t>dBi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 smtClean="0">
                          <a:sym typeface="Calibri"/>
                        </a:rPr>
                        <a:t>13 </a:t>
                      </a:r>
                      <a:r>
                        <a:rPr lang="en-US" sz="1900" dirty="0">
                          <a:sym typeface="Calibri"/>
                        </a:rPr>
                        <a:t>dBi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900" dirty="0">
                          <a:sym typeface="Calibri"/>
                        </a:rPr>
                        <a:t>Yes</a:t>
                      </a:r>
                      <a:endParaRPr lang="en-US" sz="1900" dirty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82945" marR="82945" marT="41460" marB="4146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7452" y="1097280"/>
            <a:ext cx="7540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</a:t>
            </a:r>
            <a:r>
              <a:rPr lang="en-US" sz="2800" dirty="0" smtClean="0"/>
              <a:t>COMPLIANCE MATRIC FOR 2.4GHz CHANNEL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926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5857"/>
            <a:ext cx="8306520" cy="43100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6275" y="1193375"/>
            <a:ext cx="647273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900" dirty="0">
                <a:latin typeface="+mj-lt"/>
                <a:ea typeface="+mj-ea"/>
                <a:cs typeface="+mj-cs"/>
              </a:rPr>
              <a:t>5.8 GHz </a:t>
            </a:r>
            <a:r>
              <a:rPr lang="en-US" altLang="en-US" sz="2900" dirty="0" smtClean="0">
                <a:latin typeface="+mj-lt"/>
                <a:ea typeface="+mj-ea"/>
                <a:cs typeface="+mj-cs"/>
              </a:rPr>
              <a:t>TRANSMITTER </a:t>
            </a:r>
            <a:r>
              <a:rPr lang="en-US" altLang="en-US" sz="2900" dirty="0">
                <a:latin typeface="+mj-lt"/>
                <a:ea typeface="+mj-ea"/>
                <a:cs typeface="+mj-cs"/>
              </a:rPr>
              <a:t>SYSTEM DIAGRAM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49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799" y="1060697"/>
            <a:ext cx="5486400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0" dirty="0" smtClean="0"/>
              <a:t>CASCADED</a:t>
            </a:r>
            <a:r>
              <a:rPr lang="en-US" sz="2200" b="0" dirty="0" smtClean="0"/>
              <a:t> </a:t>
            </a:r>
            <a:r>
              <a:rPr lang="en-US" sz="3200" b="0" dirty="0" smtClean="0"/>
              <a:t>GAIN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647949"/>
            <a:ext cx="7862252" cy="4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362" y="984247"/>
            <a:ext cx="5486400" cy="566738"/>
          </a:xfrm>
        </p:spPr>
        <p:txBody>
          <a:bodyPr>
            <a:normAutofit/>
          </a:bodyPr>
          <a:lstStyle/>
          <a:p>
            <a:pPr algn="ctr"/>
            <a:r>
              <a:rPr lang="en-US" sz="2900" b="0" dirty="0" smtClean="0"/>
              <a:t>CASCADED GAIN - YIELD 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3939" y="6192440"/>
            <a:ext cx="5486400" cy="804862"/>
          </a:xfrm>
        </p:spPr>
        <p:txBody>
          <a:bodyPr/>
          <a:lstStyle/>
          <a:p>
            <a:pPr algn="ctr"/>
            <a:r>
              <a:rPr lang="en-US" dirty="0" smtClean="0"/>
              <a:t>Cascaded Gain varies between 13.74dB to 28.99dB.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4" y="1539874"/>
            <a:ext cx="7732057" cy="46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13" y="934188"/>
            <a:ext cx="5486400" cy="566738"/>
          </a:xfrm>
        </p:spPr>
        <p:txBody>
          <a:bodyPr/>
          <a:lstStyle/>
          <a:p>
            <a:pPr algn="ctr"/>
            <a:r>
              <a:rPr lang="en-US" sz="2900" b="0" dirty="0"/>
              <a:t>CASCADED</a:t>
            </a:r>
            <a:r>
              <a:rPr lang="en-US" b="0" dirty="0" smtClean="0"/>
              <a:t> </a:t>
            </a:r>
            <a:r>
              <a:rPr lang="en-US" sz="2900" b="0" dirty="0"/>
              <a:t>NODE</a:t>
            </a:r>
            <a:r>
              <a:rPr lang="en-US" b="0" dirty="0" smtClean="0"/>
              <a:t> </a:t>
            </a:r>
            <a:r>
              <a:rPr lang="en-US" sz="2900" b="0" dirty="0"/>
              <a:t>POWER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319044"/>
            <a:ext cx="5486400" cy="804862"/>
          </a:xfrm>
        </p:spPr>
        <p:txBody>
          <a:bodyPr/>
          <a:lstStyle/>
          <a:p>
            <a:r>
              <a:rPr lang="en-US" dirty="0" smtClean="0"/>
              <a:t>The cascaded Node Power  of the Ambulance  Transmitter is  39.73 </a:t>
            </a:r>
            <a:r>
              <a:rPr lang="en-US" dirty="0" err="1" smtClean="0"/>
              <a:t>dBm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30" y="1460288"/>
            <a:ext cx="8040516" cy="48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104" y="934857"/>
            <a:ext cx="6727317" cy="566738"/>
          </a:xfrm>
        </p:spPr>
        <p:txBody>
          <a:bodyPr>
            <a:noAutofit/>
          </a:bodyPr>
          <a:lstStyle/>
          <a:p>
            <a:pPr algn="ctr"/>
            <a:r>
              <a:rPr lang="en-US" sz="2900" b="0" dirty="0" smtClean="0"/>
              <a:t>CASCADED NODE POWER - YIELD ANALYSIS</a:t>
            </a:r>
            <a:endParaRPr lang="en-US" sz="29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6563" y="6319044"/>
            <a:ext cx="5486400" cy="804862"/>
          </a:xfrm>
        </p:spPr>
        <p:txBody>
          <a:bodyPr/>
          <a:lstStyle/>
          <a:p>
            <a:r>
              <a:rPr lang="en-US" dirty="0" smtClean="0"/>
              <a:t>The cascaded node power fluctuates between 3.115dBm  to  19.06dBm.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CBB3-371C-4DBF-8675-D5B223710A4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4" y="1511120"/>
            <a:ext cx="8109966" cy="4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97" y="906254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/>
              <a:t>T</a:t>
            </a:r>
            <a:r>
              <a:rPr lang="en-US" sz="2900" dirty="0" smtClean="0"/>
              <a:t>X</a:t>
            </a:r>
            <a:r>
              <a:rPr lang="en-US" dirty="0" smtClean="0"/>
              <a:t> </a:t>
            </a:r>
            <a:r>
              <a:rPr lang="en-US" sz="2900" dirty="0"/>
              <a:t>ANTENNA</a:t>
            </a:r>
            <a:r>
              <a:rPr lang="en-US" dirty="0"/>
              <a:t/>
            </a:r>
            <a:br>
              <a:rPr lang="en-US" dirty="0"/>
            </a:b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91194" y="3764419"/>
          <a:ext cx="6228806" cy="19896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86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27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AIR-ANT2422DB-R-OEM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 </a:t>
                      </a:r>
                      <a:r>
                        <a:rPr lang="en-US" dirty="0" err="1" smtClean="0"/>
                        <a:t>dBi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Radiation</a:t>
                      </a:r>
                      <a:r>
                        <a:rPr lang="en-US" baseline="0" dirty="0" smtClean="0"/>
                        <a:t> 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Omnidirectional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AutoShape 4" descr="Image result for cis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28" y="1837444"/>
            <a:ext cx="1034143" cy="1926975"/>
          </a:xfrm>
          <a:prstGeom prst="rect">
            <a:avLst/>
          </a:prstGeom>
        </p:spPr>
      </p:pic>
      <p:pic>
        <p:nvPicPr>
          <p:cNvPr id="1026" name="Picture 2" descr="Image result for ubiquit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2350387"/>
            <a:ext cx="1347651" cy="11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349" y="756315"/>
            <a:ext cx="6589199" cy="1280890"/>
          </a:xfrm>
        </p:spPr>
        <p:txBody>
          <a:bodyPr/>
          <a:lstStyle/>
          <a:p>
            <a:r>
              <a:rPr lang="en-US" sz="2900" dirty="0"/>
              <a:t>ANTENNA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/>
          </a:bodyPr>
          <a:lstStyle/>
          <a:p>
            <a:pPr marL="342900" lvl="1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The location of the victim is fixed but the position of the ambulance changes.</a:t>
            </a:r>
          </a:p>
          <a:p>
            <a:pPr marL="342900" lvl="1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The high gain </a:t>
            </a:r>
            <a:r>
              <a:rPr lang="en-US" sz="2000" dirty="0" err="1" smtClean="0"/>
              <a:t>omni</a:t>
            </a:r>
            <a:r>
              <a:rPr lang="en-US" sz="2000" dirty="0" smtClean="0"/>
              <a:t> directional </a:t>
            </a:r>
            <a:r>
              <a:rPr lang="en-US" sz="2000" dirty="0"/>
              <a:t>antenna is used at the ambulance side to transmit the signal power to long distance. </a:t>
            </a:r>
          </a:p>
          <a:p>
            <a:pPr marL="342900" lvl="1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 The antenna at the drone must be small in size and weight in order to lower the payload and it must be omnidirectional to receive signal from all direction.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45948"/>
              </p:ext>
            </p:extLst>
          </p:nvPr>
        </p:nvGraphicFramePr>
        <p:xfrm>
          <a:off x="1386822" y="3837679"/>
          <a:ext cx="60960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Manufacturer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Teletronics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090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17-202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253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Insertion</a:t>
                      </a:r>
                      <a:r>
                        <a:rPr lang="en-US" baseline="0" dirty="0" smtClean="0"/>
                        <a:t> Loss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Noise Figure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0.5 dB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86822" y="970742"/>
            <a:ext cx="5859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BANDPASS</a:t>
            </a:r>
            <a:r>
              <a:rPr lang="en-US" sz="4400" dirty="0" smtClean="0"/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FILTER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 t="4046" r="1935" b="2868"/>
          <a:stretch/>
        </p:blipFill>
        <p:spPr>
          <a:xfrm>
            <a:off x="3099435" y="1906916"/>
            <a:ext cx="243459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99293"/>
              </p:ext>
            </p:extLst>
          </p:nvPr>
        </p:nvGraphicFramePr>
        <p:xfrm>
          <a:off x="1905000" y="3247072"/>
          <a:ext cx="5181600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HMC599ST89 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Gain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14.5</a:t>
                      </a:r>
                      <a:r>
                        <a:rPr lang="en-US" b="1" baseline="0" dirty="0" smtClean="0"/>
                        <a:t>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Noise Figure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2.2 dB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39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5 </a:t>
                      </a:r>
                      <a:r>
                        <a:rPr lang="en-US" b="1" dirty="0" smtClean="0"/>
                        <a:t>V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Idc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120 </a:t>
                      </a:r>
                      <a:r>
                        <a:rPr lang="en-US" b="1" dirty="0" smtClean="0"/>
                        <a:t>mA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50 – 1000 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28799" y="1189320"/>
            <a:ext cx="518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latin typeface="+mj-lt"/>
                <a:ea typeface="+mj-ea"/>
                <a:cs typeface="+mj-cs"/>
              </a:rPr>
              <a:t>LNA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2" y="2005118"/>
            <a:ext cx="2894295" cy="9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46450"/>
              </p:ext>
            </p:extLst>
          </p:nvPr>
        </p:nvGraphicFramePr>
        <p:xfrm>
          <a:off x="1350168" y="3374390"/>
          <a:ext cx="6096000" cy="300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HMC787A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err="1" smtClean="0"/>
                        <a:t>Freq</a:t>
                      </a:r>
                      <a:r>
                        <a:rPr lang="en-US" sz="1800" b="1" kern="1200" dirty="0" smtClean="0"/>
                        <a:t> range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3 – 10 (GHz)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Drive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38276" y="963002"/>
            <a:ext cx="5919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MIXER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20" y="2069900"/>
            <a:ext cx="2894295" cy="9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711282"/>
            <a:ext cx="6934200" cy="1280890"/>
          </a:xfrm>
        </p:spPr>
        <p:txBody>
          <a:bodyPr/>
          <a:lstStyle/>
          <a:p>
            <a:pPr algn="ctr"/>
            <a:r>
              <a:rPr lang="en-US" sz="2900" dirty="0" smtClean="0"/>
              <a:t>POWER</a:t>
            </a:r>
            <a:r>
              <a:rPr lang="en-US" dirty="0" smtClean="0"/>
              <a:t> </a:t>
            </a:r>
            <a:r>
              <a:rPr lang="en-US" sz="2900" dirty="0" smtClean="0"/>
              <a:t>AMPLIFIER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3122"/>
              </p:ext>
            </p:extLst>
          </p:nvPr>
        </p:nvGraphicFramePr>
        <p:xfrm>
          <a:off x="1524000" y="3566379"/>
          <a:ext cx="609600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HMC659LC5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Gain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 dB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DC - 15</a:t>
                      </a:r>
                      <a:r>
                        <a:rPr lang="en-US" dirty="0" smtClean="0"/>
                        <a:t>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8V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Idc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300mA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09162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52" y="2211168"/>
            <a:ext cx="2894295" cy="9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83F83C-2865-4512-9216-5700DC13072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77293"/>
              </p:ext>
            </p:extLst>
          </p:nvPr>
        </p:nvGraphicFramePr>
        <p:xfrm>
          <a:off x="1524000" y="4131310"/>
          <a:ext cx="6096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HMC431LP4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 smtClean="0"/>
                        <a:t>Frequency Range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 smtClean="0"/>
                        <a:t>5.5 - 6.1 GHz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 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Supply Voltage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3V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Supply Current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/>
                        <a:t>27mA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70531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42092" y="1031654"/>
            <a:ext cx="5859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+mj-lt"/>
                <a:ea typeface="+mj-ea"/>
                <a:cs typeface="+mj-cs"/>
              </a:rPr>
              <a:t>LOCAL</a:t>
            </a:r>
            <a:r>
              <a:rPr lang="en-US" sz="4400" dirty="0" smtClean="0">
                <a:latin typeface="+mj-lt"/>
              </a:rPr>
              <a:t> </a:t>
            </a:r>
            <a:r>
              <a:rPr lang="en-US" sz="2900" dirty="0" smtClean="0">
                <a:latin typeface="+mj-lt"/>
                <a:ea typeface="+mj-ea"/>
                <a:cs typeface="+mj-cs"/>
              </a:rPr>
              <a:t>OSCILLATOR</a:t>
            </a:r>
            <a:endParaRPr lang="en-US" sz="29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92" y="2357951"/>
            <a:ext cx="2894295" cy="964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24" y="2165276"/>
            <a:ext cx="2110923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669924"/>
            <a:ext cx="8229600" cy="1143000"/>
          </a:xfrm>
        </p:spPr>
        <p:txBody>
          <a:bodyPr/>
          <a:lstStyle/>
          <a:p>
            <a:r>
              <a:rPr lang="en-US" sz="2900" dirty="0" smtClean="0"/>
              <a:t>HAND</a:t>
            </a:r>
            <a:r>
              <a:rPr lang="en-US" dirty="0" smtClean="0"/>
              <a:t> </a:t>
            </a:r>
            <a:r>
              <a:rPr lang="en-US" sz="2900" dirty="0" smtClean="0"/>
              <a:t>CALCULATIONS</a:t>
            </a:r>
            <a:endParaRPr lang="en-US" sz="2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733" y="1830387"/>
                <a:ext cx="8636000" cy="45259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None/>
                </a:pPr>
                <a:r>
                  <a:rPr lang="en-IN" sz="1800" dirty="0" smtClean="0"/>
                  <a:t>Pt = 11.28 </a:t>
                </a:r>
                <a:r>
                  <a:rPr lang="en-IN" sz="1800" dirty="0" err="1" smtClean="0"/>
                  <a:t>dBm</a:t>
                </a:r>
                <a:endParaRPr lang="en-IN" sz="1800" dirty="0" smtClean="0"/>
              </a:p>
              <a:p>
                <a:pPr marL="514350" indent="-514350">
                  <a:buNone/>
                </a:pPr>
                <a:r>
                  <a:rPr lang="en-IN" sz="1800" dirty="0" smtClean="0"/>
                  <a:t>Gain of Transmitter antenna = 13 </a:t>
                </a:r>
                <a:r>
                  <a:rPr lang="en-IN" sz="1800" dirty="0" err="1" smtClean="0"/>
                  <a:t>dBi</a:t>
                </a:r>
                <a:r>
                  <a:rPr lang="en-IN" sz="1800" dirty="0" smtClean="0"/>
                  <a:t> </a:t>
                </a:r>
              </a:p>
              <a:p>
                <a:pPr marL="514350" indent="-514350">
                  <a:buNone/>
                </a:pPr>
                <a:r>
                  <a:rPr lang="en-IN" sz="1800" dirty="0" smtClean="0"/>
                  <a:t>Gain of the Receiver antenna = 6 </a:t>
                </a:r>
                <a:r>
                  <a:rPr lang="en-IN" sz="1800" dirty="0" err="1" smtClean="0"/>
                  <a:t>dBi</a:t>
                </a:r>
                <a:r>
                  <a:rPr lang="en-IN" sz="1800" dirty="0" smtClean="0"/>
                  <a:t> </a:t>
                </a:r>
              </a:p>
              <a:p>
                <a:pPr marL="514350" indent="-514350">
                  <a:buNone/>
                </a:pPr>
                <a:endParaRPr lang="en-IN" sz="1800" dirty="0" smtClean="0"/>
              </a:p>
              <a:p>
                <a:pPr marL="514350" indent="-514350">
                  <a:buNone/>
                </a:pPr>
                <a:r>
                  <a:rPr lang="en-IN" sz="1800" dirty="0" smtClean="0"/>
                  <a:t>Pin = -10 </a:t>
                </a:r>
                <a:r>
                  <a:rPr lang="en-IN" sz="1800" dirty="0" err="1" smtClean="0"/>
                  <a:t>dBm</a:t>
                </a:r>
                <a:r>
                  <a:rPr lang="en-IN" sz="1800" dirty="0" smtClean="0"/>
                  <a:t>,  Pout = 11.28  </a:t>
                </a:r>
                <a:r>
                  <a:rPr lang="en-IN" sz="1800" dirty="0" err="1" smtClean="0"/>
                  <a:t>dBm</a:t>
                </a:r>
                <a:endParaRPr lang="en-IN" sz="1800" dirty="0" smtClean="0"/>
              </a:p>
              <a:p>
                <a:pPr marL="514350" indent="-514350">
                  <a:buNone/>
                </a:pPr>
                <a:r>
                  <a:rPr lang="en-US" sz="1800" b="0" dirty="0" err="1" smtClean="0"/>
                  <a:t>Pdc</a:t>
                </a:r>
                <a:r>
                  <a:rPr lang="en-US" sz="1800" b="0" dirty="0" smtClean="0"/>
                  <a:t> = (</a:t>
                </a:r>
                <a:r>
                  <a:rPr lang="en-US" sz="1800" dirty="0" smtClean="0"/>
                  <a:t>3</a:t>
                </a:r>
                <a:r>
                  <a:rPr lang="en-US" sz="1800" b="0" dirty="0" smtClean="0"/>
                  <a:t>V*27mA) +  (5V*120mA) + </a:t>
                </a:r>
                <a:r>
                  <a:rPr lang="en-US" sz="1800" dirty="0" smtClean="0"/>
                  <a:t>(8V*300mA)= 3081mW</a:t>
                </a:r>
                <a:endParaRPr lang="en-US" sz="1800" b="0" dirty="0" smtClean="0"/>
              </a:p>
              <a:p>
                <a:pPr marL="514350" indent="-514350">
                  <a:buNone/>
                </a:pPr>
                <a:r>
                  <a:rPr lang="en-US" sz="1800" b="1" dirty="0" smtClean="0"/>
                  <a:t>PAE = 1.66 %</a:t>
                </a:r>
              </a:p>
              <a:p>
                <a:pPr marL="514350" indent="-514350">
                  <a:buNone/>
                </a:pPr>
                <a:endParaRPr lang="en-US" sz="1800" b="1" dirty="0" smtClean="0"/>
              </a:p>
              <a:p>
                <a:pPr marL="514350" indent="-5143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+20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s-I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bg-BG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4 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IN" sz="1800" dirty="0" smtClean="0"/>
                  <a:t> </a:t>
                </a:r>
              </a:p>
              <a:p>
                <a:pPr marL="514350" indent="-514350">
                  <a:buNone/>
                </a:pPr>
                <a:r>
                  <a:rPr lang="en-IN" sz="1800" b="1" dirty="0" err="1" smtClean="0"/>
                  <a:t>Rmax</a:t>
                </a:r>
                <a:r>
                  <a:rPr lang="en-IN" sz="1800" b="1" dirty="0" smtClean="0"/>
                  <a:t> </a:t>
                </a:r>
                <a:r>
                  <a:rPr lang="en-IN" sz="1800" b="1" smtClean="0"/>
                  <a:t>= 2.039 </a:t>
                </a:r>
                <a:r>
                  <a:rPr lang="en-IN" sz="1800" b="1" dirty="0" smtClean="0"/>
                  <a:t>Km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733" y="1830387"/>
                <a:ext cx="8636000" cy="4525963"/>
              </a:xfrm>
              <a:blipFill>
                <a:blip r:embed="rId2"/>
                <a:stretch>
                  <a:fillRect l="-636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7565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COMPLIANCE MATRIC FOR 5.8GHz CHANNEL</a:t>
            </a:r>
            <a:endParaRPr lang="en-US" sz="29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812374"/>
              </p:ext>
            </p:extLst>
          </p:nvPr>
        </p:nvGraphicFramePr>
        <p:xfrm>
          <a:off x="457200" y="1774190"/>
          <a:ext cx="8229600" cy="4582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PROPERTIES</a:t>
                      </a:r>
                      <a:endParaRPr lang="en-US" sz="18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SPECIFICATION</a:t>
                      </a:r>
                      <a:endParaRPr lang="en-US" sz="18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PROJECTED</a:t>
                      </a:r>
                      <a:r>
                        <a:rPr lang="en-US" sz="1800" dirty="0" smtClean="0">
                          <a:sym typeface="Calibri"/>
                        </a:rPr>
                        <a:t> 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ym typeface="Calibri"/>
                        </a:rPr>
                        <a:t>COMPLIANT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Operating Frequency (GHz)</a:t>
                      </a:r>
                      <a:endParaRPr lang="en-US" sz="1800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5.725 – 5.85 GHz</a:t>
                      </a:r>
                    </a:p>
                    <a:p>
                      <a:r>
                        <a:rPr lang="en-US" dirty="0" smtClean="0"/>
                        <a:t>    </a:t>
                      </a:r>
                      <a:r>
                        <a:rPr lang="en-US" dirty="0" err="1" smtClean="0"/>
                        <a:t>fc</a:t>
                      </a:r>
                      <a:r>
                        <a:rPr lang="en-US" baseline="0" dirty="0" smtClean="0"/>
                        <a:t> = 5.8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5.725 – 5.85 GHz</a:t>
                      </a:r>
                    </a:p>
                    <a:p>
                      <a:r>
                        <a:rPr lang="en-US" dirty="0" smtClean="0"/>
                        <a:t>    </a:t>
                      </a:r>
                      <a:r>
                        <a:rPr lang="en-US" dirty="0" err="1" smtClean="0"/>
                        <a:t>fc</a:t>
                      </a:r>
                      <a:r>
                        <a:rPr lang="en-US" baseline="0" dirty="0" smtClean="0"/>
                        <a:t> = 5.8 GHz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Calibri"/>
                        </a:rPr>
                        <a:t>Transmitted Power</a:t>
                      </a:r>
                    </a:p>
                    <a:p>
                      <a:r>
                        <a:rPr lang="en-US" sz="1800" dirty="0" smtClean="0">
                          <a:sym typeface="Calibri"/>
                        </a:rPr>
                        <a:t>(</a:t>
                      </a:r>
                      <a:r>
                        <a:rPr lang="en-US" sz="1800" baseline="0" dirty="0" smtClean="0">
                          <a:sym typeface="Calibri"/>
                        </a:rPr>
                        <a:t> max allowed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24.28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Noise Figure (RX)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1.912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Maximum Range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2.039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Minimum Detectable Signal</a:t>
                      </a:r>
                      <a:endParaRPr lang="en-US" sz="18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-83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-83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Calibri"/>
                        </a:rPr>
                        <a:t>Maximum Antenna Gain (Rx</a:t>
                      </a:r>
                      <a:r>
                        <a:rPr lang="en-US" sz="1800" baseline="0" dirty="0" smtClean="0">
                          <a:sym typeface="Calibri"/>
                        </a:rPr>
                        <a:t> </a:t>
                      </a:r>
                      <a:r>
                        <a:rPr lang="en-US" sz="1800" dirty="0" err="1" smtClean="0">
                          <a:sym typeface="Calibri"/>
                        </a:rPr>
                        <a:t>dBi</a:t>
                      </a:r>
                      <a:r>
                        <a:rPr lang="en-US" sz="1800" dirty="0" smtClean="0">
                          <a:sym typeface="Calibri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</a:t>
                      </a:r>
                      <a:r>
                        <a:rPr lang="en-US" dirty="0" err="1" smtClean="0"/>
                        <a:t>dBi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</a:t>
                      </a:r>
                      <a:r>
                        <a:rPr lang="en-US" dirty="0" err="1" smtClean="0"/>
                        <a:t>dBi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Calibri"/>
                        </a:rPr>
                        <a:t>Expected</a:t>
                      </a:r>
                      <a:r>
                        <a:rPr lang="en-US" sz="1800" baseline="0" dirty="0" smtClean="0">
                          <a:sym typeface="Calibri"/>
                        </a:rPr>
                        <a:t> DC power (TX and Rx Drone )</a:t>
                      </a:r>
                      <a:endParaRPr lang="en-US" sz="1800" dirty="0" smtClean="0">
                        <a:latin typeface="+mn-lt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0AF8-172C-4624-9675-EFA1EACB580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78523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DRONE</a:t>
            </a:r>
            <a:r>
              <a:rPr lang="en-US" dirty="0" smtClean="0"/>
              <a:t> </a:t>
            </a:r>
            <a:r>
              <a:rPr lang="en-US" sz="2900" dirty="0"/>
              <a:t>ANTENNA</a:t>
            </a:r>
            <a:r>
              <a:rPr lang="en-US" dirty="0"/>
              <a:t/>
            </a:r>
            <a:br>
              <a:rPr lang="en-US" dirty="0"/>
            </a:b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74975"/>
              </p:ext>
            </p:extLst>
          </p:nvPr>
        </p:nvGraphicFramePr>
        <p:xfrm>
          <a:off x="1352550" y="4173555"/>
          <a:ext cx="6172200" cy="23875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86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86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Cisco </a:t>
                      </a:r>
                      <a:r>
                        <a:rPr lang="en-IN" dirty="0" smtClean="0"/>
                        <a:t>E2100L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Dual Band (2.4 &amp;5.8 GHz)</a:t>
                      </a:r>
                      <a:endParaRPr lang="en-US" b="0" dirty="0" smtClean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Gain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dBi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Radiation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Pattern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Omnidirectional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$8.50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utoShape 4" descr="Image result for cis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378492"/>
            <a:ext cx="1524000" cy="1524000"/>
          </a:xfrm>
          <a:prstGeom prst="rect">
            <a:avLst/>
          </a:prstGeom>
        </p:spPr>
      </p:pic>
      <p:pic>
        <p:nvPicPr>
          <p:cNvPr id="5122" name="Picture 2" descr="E:\thiru files\fall 2016\rf systems\project\scrnshts\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0820" y="2183582"/>
            <a:ext cx="2785940" cy="1913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9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97" y="906254"/>
            <a:ext cx="8229600" cy="114300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AMBULANCE ANTENNA</a:t>
            </a:r>
            <a:r>
              <a:rPr lang="en-US" dirty="0"/>
              <a:t/>
            </a:r>
            <a:br>
              <a:rPr lang="en-US" dirty="0"/>
            </a:br>
            <a:endParaRPr lang="en-US" sz="1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54BF20-F75A-4B1A-958D-60EB277C69D1}" type="datetime1">
              <a:rPr lang="en-US" smtClean="0"/>
              <a:pPr>
                <a:defRPr/>
              </a:pPr>
              <a:t>12/6/2016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634AA-91A4-4783-9A49-A7A56526123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66693"/>
              </p:ext>
            </p:extLst>
          </p:nvPr>
        </p:nvGraphicFramePr>
        <p:xfrm>
          <a:off x="1391194" y="3764419"/>
          <a:ext cx="6228806" cy="23875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27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Ubiquiti AMO-2G13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2.35 - 2.55 GHz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Gain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13 </a:t>
                      </a:r>
                      <a:r>
                        <a:rPr lang="en-US" b="1" dirty="0" err="1" smtClean="0"/>
                        <a:t>dBi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Radiation</a:t>
                      </a:r>
                      <a:r>
                        <a:rPr lang="en-US" b="1" baseline="0" dirty="0" smtClean="0"/>
                        <a:t> 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Omnidirectional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AutoShape 4" descr="Image result for cis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28" y="1837444"/>
            <a:ext cx="1034143" cy="1926975"/>
          </a:xfrm>
          <a:prstGeom prst="rect">
            <a:avLst/>
          </a:prstGeom>
        </p:spPr>
      </p:pic>
      <p:pic>
        <p:nvPicPr>
          <p:cNvPr id="1026" name="Picture 2" descr="Image result for ubiquit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2350387"/>
            <a:ext cx="1347651" cy="11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2093</Words>
  <Application>Microsoft Office PowerPoint</Application>
  <PresentationFormat>On-screen Show (4:3)</PresentationFormat>
  <Paragraphs>759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Cambria Math</vt:lpstr>
      <vt:lpstr>Times New Roman</vt:lpstr>
      <vt:lpstr>Wingdings</vt:lpstr>
      <vt:lpstr>Office Theme</vt:lpstr>
      <vt:lpstr>IAmDrone  Intelligent Ambulance Drone</vt:lpstr>
      <vt:lpstr>PROBLEM</vt:lpstr>
      <vt:lpstr>PROJECT DESCRIPTION</vt:lpstr>
      <vt:lpstr>SYSTEM  ARCHITECTURE</vt:lpstr>
      <vt:lpstr> </vt:lpstr>
      <vt:lpstr>DRONE SPECIFICATIONS</vt:lpstr>
      <vt:lpstr>ANTENNA</vt:lpstr>
      <vt:lpstr>DRONE ANTENNA </vt:lpstr>
      <vt:lpstr>AMBULANCE ANTENNA </vt:lpstr>
      <vt:lpstr>2.4 GHz Communication Transmitter</vt:lpstr>
      <vt:lpstr>2.4 GHz TRANSMITTER SYSTEM DIAGRAM</vt:lpstr>
      <vt:lpstr>        CASCADED GAIN</vt:lpstr>
      <vt:lpstr>  CASCADED NODE POWER</vt:lpstr>
      <vt:lpstr>        CASCADED GAIN - YIELD ANALYSIS</vt:lpstr>
      <vt:lpstr>         CASCADED NODE POWER – YIELD ANALYSIS</vt:lpstr>
      <vt:lpstr>Components @ 2.4 GHz </vt:lpstr>
      <vt:lpstr>      LOCAL OSCILLATOR</vt:lpstr>
      <vt:lpstr>         LOW PASS FILTER</vt:lpstr>
      <vt:lpstr>MIXER</vt:lpstr>
      <vt:lpstr>BAND PASS FILTER</vt:lpstr>
      <vt:lpstr>PowerPoint Presentation</vt:lpstr>
      <vt:lpstr>PowerPoint Presentation</vt:lpstr>
      <vt:lpstr>5.8 GHz Communication Receiver</vt:lpstr>
      <vt:lpstr>5.8 GHz RECEIVER SYSTEM DIAGRAM</vt:lpstr>
      <vt:lpstr>CASCADED NOISE FIGURE</vt:lpstr>
      <vt:lpstr>CASCADED NF – YIELD ANALYSIS</vt:lpstr>
      <vt:lpstr>CASCADED GAIN</vt:lpstr>
      <vt:lpstr>CASCADED GAIN – YIELD ANALYSIS</vt:lpstr>
      <vt:lpstr>CASCADED IP3 </vt:lpstr>
      <vt:lpstr>CASCADED IP3 – YIELD ANALYSIS</vt:lpstr>
      <vt:lpstr>Components @ 5.8 GHz </vt:lpstr>
      <vt:lpstr>CIRCULATOR</vt:lpstr>
      <vt:lpstr>PowerPoint Presentation</vt:lpstr>
      <vt:lpstr>PowerPoint Presentation</vt:lpstr>
      <vt:lpstr>PowerPoint Presentation</vt:lpstr>
      <vt:lpstr>LOW PASS FILTER</vt:lpstr>
      <vt:lpstr>IF AMPLIFIER</vt:lpstr>
      <vt:lpstr>HAND CALCULATIONS</vt:lpstr>
      <vt:lpstr>BATTERY</vt:lpstr>
      <vt:lpstr>PowerPoint Presentation</vt:lpstr>
      <vt:lpstr>COMPLIANCE MATRIX FOR 5.8GHz CHANNEL</vt:lpstr>
      <vt:lpstr>FINANCIAL ANALYSIS</vt:lpstr>
      <vt:lpstr>MILESTONES</vt:lpstr>
      <vt:lpstr>PERFORMANCE / PROPAGATION ISSUES</vt:lpstr>
      <vt:lpstr>MANUFACTURING AND TEST ISSUES</vt:lpstr>
      <vt:lpstr>PowerPoint Presentation</vt:lpstr>
      <vt:lpstr>CONSUMER ISSUES</vt:lpstr>
      <vt:lpstr>Thank You</vt:lpstr>
      <vt:lpstr>APPENDIX</vt:lpstr>
      <vt:lpstr>2.4 GHz RECEIVER SYSTEM DIAGRAM</vt:lpstr>
      <vt:lpstr>CASCADED NOISE FIGURE</vt:lpstr>
      <vt:lpstr>CASCADED NOISE FIGURE - YIELD ANALYSIS</vt:lpstr>
      <vt:lpstr>CASCADED GAIN</vt:lpstr>
      <vt:lpstr>CASCADED GAIN - YIELD ANALYSIS</vt:lpstr>
      <vt:lpstr>CASCADED IP3 - YIELD ANALYSIS</vt:lpstr>
      <vt:lpstr>CIRCULATOR</vt:lpstr>
      <vt:lpstr>PowerPoint Presentation</vt:lpstr>
      <vt:lpstr>PowerPoint Presentation</vt:lpstr>
      <vt:lpstr>PowerPoint Presentation</vt:lpstr>
      <vt:lpstr>LOW PASS FILTER</vt:lpstr>
      <vt:lpstr>IF AMPLIFIER</vt:lpstr>
      <vt:lpstr>HAND CALCULATIONS</vt:lpstr>
      <vt:lpstr>PowerPoint Presentation</vt:lpstr>
      <vt:lpstr> </vt:lpstr>
      <vt:lpstr>   CASCADED GAIN</vt:lpstr>
      <vt:lpstr>CASCADED GAIN - YIELD ANALYSIS</vt:lpstr>
      <vt:lpstr>CASCADED NODE POWER</vt:lpstr>
      <vt:lpstr>CASCADED NODE POWER - YIELD ANALYSIS</vt:lpstr>
      <vt:lpstr>TX ANTENNA </vt:lpstr>
      <vt:lpstr>PowerPoint Presentation</vt:lpstr>
      <vt:lpstr>PowerPoint Presentation</vt:lpstr>
      <vt:lpstr>PowerPoint Presentation</vt:lpstr>
      <vt:lpstr>POWER AMPLIFIER</vt:lpstr>
      <vt:lpstr>PowerPoint Presentation</vt:lpstr>
      <vt:lpstr>HAND CALCULATIONS</vt:lpstr>
      <vt:lpstr>COMPLIANCE MATRIC FOR 5.8GHz CHANNEL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lxe072000</dc:creator>
  <cp:lastModifiedBy>Goel, Ymmen</cp:lastModifiedBy>
  <cp:revision>79</cp:revision>
  <dcterms:created xsi:type="dcterms:W3CDTF">2011-08-25T15:49:05Z</dcterms:created>
  <dcterms:modified xsi:type="dcterms:W3CDTF">2016-12-06T21:09:52Z</dcterms:modified>
</cp:coreProperties>
</file>